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02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8613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292600"/>
            <a:ext cx="6400800" cy="1752600"/>
          </a:xfrm>
        </p:spPr>
        <p:txBody>
          <a:bodyPr/>
          <a:lstStyle>
            <a:lvl1pPr marL="0" indent="0">
              <a:buFontTx/>
              <a:buNone/>
              <a:defRPr sz="2400" b="1"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242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9151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38925" y="692150"/>
            <a:ext cx="2058988" cy="54006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92150"/>
            <a:ext cx="6029325" cy="54006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98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763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016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1318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1431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7747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429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98367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078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692150"/>
            <a:ext cx="82296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rgbClr val="005A5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rgbClr val="005A58"/>
          </a:solidFill>
          <a:latin typeface="Arial" charset="0"/>
          <a:ea typeface="標楷體" pitchFamily="65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rgbClr val="005A58"/>
          </a:solidFill>
          <a:latin typeface="Arial" charset="0"/>
          <a:ea typeface="標楷體" pitchFamily="65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rgbClr val="005A58"/>
          </a:solidFill>
          <a:latin typeface="Arial" charset="0"/>
          <a:ea typeface="標楷體" pitchFamily="65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rgbClr val="005A58"/>
          </a:solidFill>
          <a:latin typeface="Arial" charset="0"/>
          <a:ea typeface="標楷體" pitchFamily="65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rgbClr val="005A58"/>
          </a:solidFill>
          <a:latin typeface="Arial" charset="0"/>
          <a:ea typeface="標楷體" pitchFamily="65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rgbClr val="005A58"/>
          </a:solidFill>
          <a:latin typeface="Arial" charset="0"/>
          <a:ea typeface="標楷體" pitchFamily="65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rgbClr val="005A58"/>
          </a:solidFill>
          <a:latin typeface="Arial" charset="0"/>
          <a:ea typeface="標楷體" pitchFamily="65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rgbClr val="005A58"/>
          </a:solidFill>
          <a:latin typeface="Arial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新細明體" charset="-12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新細明體" charset="-12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新細明體" charset="-12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新細明體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新細明體" charset="-12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新細明體" charset="-12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新細明體" charset="-12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新細明體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8613" y="2273672"/>
            <a:ext cx="7772400" cy="1803400"/>
          </a:xfrm>
        </p:spPr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accent6"/>
                </a:solidFill>
              </a:rPr>
              <a:t>概念本位課程案例</a:t>
            </a:r>
            <a:endParaRPr lang="zh-TW" altLang="zh-TW" b="1" dirty="0" smtClean="0">
              <a:solidFill>
                <a:schemeClr val="accent6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077072"/>
            <a:ext cx="6400800" cy="175260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概念、全球脈絡、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探究通則與探究問題的撰寫</a:t>
            </a: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6"/>
                </a:solidFill>
              </a:rPr>
              <a:t>生活</a:t>
            </a:r>
            <a:r>
              <a:rPr lang="zh-TW" altLang="en-US" b="1" dirty="0" smtClean="0"/>
              <a:t>在</a:t>
            </a:r>
            <a:r>
              <a:rPr lang="zh-TW" altLang="en-US" b="1" dirty="0" smtClean="0">
                <a:solidFill>
                  <a:schemeClr val="accent6"/>
                </a:solidFill>
              </a:rPr>
              <a:t>中世紀</a:t>
            </a:r>
            <a:r>
              <a:rPr lang="zh-TW" altLang="en-US" b="1" dirty="0" smtClean="0"/>
              <a:t>會像什麼樣子？</a:t>
            </a:r>
            <a:endParaRPr lang="zh-TW" altLang="zh-TW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327249"/>
              </p:ext>
            </p:extLst>
          </p:nvPr>
        </p:nvGraphicFramePr>
        <p:xfrm>
          <a:off x="539552" y="980728"/>
          <a:ext cx="8352930" cy="56166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時間、地方及空間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觀點、身份認同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公平及發展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en-US" dirty="0" smtClean="0"/>
                        <a:t>現今人們的</a:t>
                      </a:r>
                      <a:r>
                        <a:rPr lang="zh-TW" altLang="en-US" b="1" dirty="0" smtClean="0"/>
                        <a:t>觀點</a:t>
                      </a:r>
                      <a:r>
                        <a:rPr lang="zh-TW" altLang="en-US" dirty="0" smtClean="0"/>
                        <a:t>是可以探索一個在</a:t>
                      </a:r>
                      <a:r>
                        <a:rPr lang="zh-TW" altLang="en-US" b="1" dirty="0" smtClean="0"/>
                        <a:t>過去</a:t>
                      </a:r>
                      <a:r>
                        <a:rPr lang="zh-TW" altLang="en-US" dirty="0" smtClean="0"/>
                        <a:t>的社會的特性及發展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中世紀在什麼時候？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羅馬帝國的衰亡造成什麼影響？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中世紀的社會結構如何？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生活在中世紀英國會像什麼樣子？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哪些帝國在中世紀時拓張了他們影響？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生活在中世紀的中國會像什麼樣子？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2774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可以用哪些觀點來研究過去？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為何延續性（</a:t>
                      </a:r>
                      <a:r>
                        <a:rPr lang="en-US" altLang="zh-TW" dirty="0" smtClean="0"/>
                        <a:t>continuity</a:t>
                      </a:r>
                      <a:r>
                        <a:rPr lang="zh-TW" altLang="en-US" dirty="0" smtClean="0"/>
                        <a:t>）對於歷史研究如此重要？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72008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中世紀是否被錯誤地呈現？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52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6"/>
                </a:solidFill>
              </a:rPr>
              <a:t>發現探索</a:t>
            </a:r>
            <a:r>
              <a:rPr lang="zh-TW" altLang="en-US" b="1" dirty="0" smtClean="0"/>
              <a:t>如何影響全球互動？</a:t>
            </a:r>
            <a:endParaRPr lang="zh-TW" altLang="zh-TW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934606"/>
              </p:ext>
            </p:extLst>
          </p:nvPr>
        </p:nvGraphicFramePr>
        <p:xfrm>
          <a:off x="539552" y="980728"/>
          <a:ext cx="8352930" cy="5725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全球互動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因果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時／空觀點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en-US" dirty="0" smtClean="0"/>
                        <a:t>在過去，人類因為各種</a:t>
                      </a:r>
                      <a:r>
                        <a:rPr lang="zh-TW" altLang="en-US" b="1" dirty="0" smtClean="0"/>
                        <a:t>原因</a:t>
                      </a:r>
                      <a:r>
                        <a:rPr lang="zh-TW" altLang="en-US" dirty="0" smtClean="0"/>
                        <a:t>而探索世界，到現在仍持續這麼做。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這些探索往往</a:t>
                      </a:r>
                      <a:r>
                        <a:rPr lang="zh-TW" altLang="en-US" b="1" dirty="0" smtClean="0"/>
                        <a:t>正面或負面地影響全球互動</a:t>
                      </a:r>
                      <a:r>
                        <a:rPr lang="zh-TW" altLang="en-US" dirty="0" smtClean="0"/>
                        <a:t>。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探索／探險</a:t>
                      </a:r>
                      <a:r>
                        <a:rPr lang="zh-TW" altLang="en-US" dirty="0" smtClean="0"/>
                        <a:t>如何形塑早期</a:t>
                      </a:r>
                      <a:r>
                        <a:rPr lang="zh-TW" altLang="en-US" dirty="0" smtClean="0"/>
                        <a:t>的社會？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「探索時代」（</a:t>
                      </a:r>
                      <a:r>
                        <a:rPr lang="en-US" altLang="zh-TW" dirty="0" smtClean="0"/>
                        <a:t>Age of Exploration</a:t>
                      </a:r>
                      <a:r>
                        <a:rPr lang="zh-TW" altLang="en-US" dirty="0" smtClean="0"/>
                        <a:t>）成因跟後果有什麼？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工業化如何影響探索？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有哪些女性探險家的案例？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altLang="zh-TW" dirty="0" smtClean="0"/>
                        <a:t>21</a:t>
                      </a:r>
                      <a:r>
                        <a:rPr lang="zh-TW" altLang="en-US" dirty="0" smtClean="0"/>
                        <a:t>世紀有哪些探索的例子？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人們為何探索？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探索的成因與後果是什麼？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探索會導致剝削嗎？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50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6"/>
                </a:solidFill>
              </a:rPr>
              <a:t>能源</a:t>
            </a:r>
            <a:r>
              <a:rPr lang="zh-TW" altLang="en-US" b="1" dirty="0" smtClean="0"/>
              <a:t>如何被</a:t>
            </a:r>
            <a:r>
              <a:rPr lang="zh-TW" altLang="en-US" b="1" dirty="0" smtClean="0">
                <a:solidFill>
                  <a:schemeClr val="accent6"/>
                </a:solidFill>
              </a:rPr>
              <a:t>永續生產</a:t>
            </a:r>
            <a:r>
              <a:rPr lang="zh-TW" altLang="en-US" b="1" dirty="0" smtClean="0"/>
              <a:t>？</a:t>
            </a:r>
            <a:endParaRPr lang="zh-TW" altLang="zh-TW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132843"/>
              </p:ext>
            </p:extLst>
          </p:nvPr>
        </p:nvGraphicFramePr>
        <p:xfrm>
          <a:off x="539552" y="980728"/>
          <a:ext cx="8352930" cy="5451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時間、地方及空間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資源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科技及技術革新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en-US" dirty="0" smtClean="0"/>
                        <a:t>在</a:t>
                      </a:r>
                      <a:r>
                        <a:rPr lang="zh-TW" altLang="en-US" b="1" dirty="0" smtClean="0"/>
                        <a:t>世界</a:t>
                      </a:r>
                      <a:r>
                        <a:rPr lang="zh-TW" altLang="en-US" dirty="0" smtClean="0"/>
                        <a:t>上，人們以</a:t>
                      </a:r>
                      <a:r>
                        <a:rPr lang="zh-TW" altLang="en-US" b="1" dirty="0" smtClean="0"/>
                        <a:t>不同</a:t>
                      </a:r>
                      <a:r>
                        <a:rPr lang="zh-TW" altLang="en-US" dirty="0" smtClean="0"/>
                        <a:t>方式使用</a:t>
                      </a:r>
                      <a:r>
                        <a:rPr lang="zh-TW" altLang="en-US" b="1" dirty="0" smtClean="0"/>
                        <a:t>能源</a:t>
                      </a:r>
                      <a:r>
                        <a:rPr lang="zh-TW" altLang="en-US" dirty="0" smtClean="0"/>
                        <a:t>，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並靠著各種創新的方法來達到永續使用的目的。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何謂自然資源？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何謂人力及經濟資源？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可更新資源、不可更新資源及永續資源之間的差異在哪裡？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使用各種能源的正反論點有些？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風力是可行的能源使用選項嗎？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7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6"/>
                </a:solidFill>
              </a:rPr>
              <a:t>創新</a:t>
            </a:r>
            <a:r>
              <a:rPr lang="zh-TW" altLang="en-US" b="1" dirty="0" smtClean="0"/>
              <a:t>及</a:t>
            </a:r>
            <a:r>
              <a:rPr lang="zh-TW" altLang="en-US" b="1" dirty="0" smtClean="0">
                <a:solidFill>
                  <a:schemeClr val="accent6"/>
                </a:solidFill>
              </a:rPr>
              <a:t>觀念</a:t>
            </a:r>
            <a:r>
              <a:rPr lang="zh-TW" altLang="en-US" b="1" dirty="0" smtClean="0"/>
              <a:t>如何</a:t>
            </a:r>
            <a:r>
              <a:rPr lang="zh-TW" altLang="en-US" b="1" dirty="0" smtClean="0">
                <a:solidFill>
                  <a:schemeClr val="accent6"/>
                </a:solidFill>
              </a:rPr>
              <a:t>改變</a:t>
            </a:r>
            <a:r>
              <a:rPr lang="zh-TW" altLang="en-US" b="1" dirty="0" smtClean="0"/>
              <a:t>世界？</a:t>
            </a:r>
            <a:endParaRPr lang="zh-TW" altLang="zh-TW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400236"/>
              </p:ext>
            </p:extLst>
          </p:nvPr>
        </p:nvGraphicFramePr>
        <p:xfrm>
          <a:off x="539552" y="980728"/>
          <a:ext cx="8352930" cy="53285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改變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因果；革新及革命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個人及文化表述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en-US" b="1" dirty="0" smtClean="0"/>
                        <a:t>創新及觀念</a:t>
                      </a:r>
                      <a:r>
                        <a:rPr lang="zh-TW" altLang="en-US" dirty="0" smtClean="0"/>
                        <a:t>是因為各種</a:t>
                      </a:r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原因</a:t>
                      </a:r>
                      <a:r>
                        <a:rPr lang="zh-TW" altLang="en-US" dirty="0" smtClean="0"/>
                        <a:t>而發展起來，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並且為個人及社會帶來深遠的</a:t>
                      </a:r>
                      <a:r>
                        <a:rPr lang="zh-TW" altLang="en-US" b="1" dirty="0" smtClean="0"/>
                        <a:t>改變</a:t>
                      </a:r>
                      <a:r>
                        <a:rPr lang="zh-TW" altLang="en-US" dirty="0" smtClean="0"/>
                        <a:t>。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有哪些創新或觀念源自文藝復興時代？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文藝復興有哪些重要人物？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啟蒙時代發生了哪些重要改變？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何謂觀念或創新？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什麼讓觀念或創新重要？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改變會影響到每個人嗎？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31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r>
              <a:rPr lang="zh-TW" altLang="en-US" b="1" dirty="0"/>
              <a:t>社會是如何被</a:t>
            </a:r>
            <a:r>
              <a:rPr lang="zh-TW" altLang="en-US" b="1" dirty="0" smtClean="0">
                <a:solidFill>
                  <a:schemeClr val="accent6"/>
                </a:solidFill>
              </a:rPr>
              <a:t>治理</a:t>
            </a:r>
            <a:r>
              <a:rPr lang="zh-TW" altLang="en-US" b="1" dirty="0" smtClean="0"/>
              <a:t>的</a:t>
            </a:r>
            <a:r>
              <a:rPr lang="zh-TW" altLang="en-US" b="1" dirty="0"/>
              <a:t>？</a:t>
            </a:r>
            <a:endParaRPr lang="zh-TW" altLang="zh-TW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038106"/>
              </p:ext>
            </p:extLst>
          </p:nvPr>
        </p:nvGraphicFramePr>
        <p:xfrm>
          <a:off x="539552" y="980728"/>
          <a:ext cx="8352930" cy="5451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系統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權力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公平及發展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en-US" dirty="0" smtClean="0"/>
                        <a:t>社會的治理是由各種</a:t>
                      </a:r>
                      <a:r>
                        <a:rPr lang="zh-TW" altLang="en-US" b="1" dirty="0" smtClean="0"/>
                        <a:t>系統</a:t>
                      </a:r>
                      <a:r>
                        <a:rPr lang="zh-TW" altLang="en-US" dirty="0" smtClean="0"/>
                        <a:t>組織而成，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這些</a:t>
                      </a:r>
                      <a:r>
                        <a:rPr lang="zh-TW" altLang="en-US" b="1" dirty="0" smtClean="0"/>
                        <a:t>系統</a:t>
                      </a:r>
                      <a:r>
                        <a:rPr lang="zh-TW" altLang="en-US" dirty="0" smtClean="0"/>
                        <a:t>被用來分配</a:t>
                      </a:r>
                      <a:r>
                        <a:rPr lang="zh-TW" altLang="en-US" b="1" dirty="0" smtClean="0"/>
                        <a:t>權力</a:t>
                      </a:r>
                      <a:r>
                        <a:rPr lang="zh-TW" altLang="en-US" dirty="0" smtClean="0"/>
                        <a:t>並且影響</a:t>
                      </a:r>
                      <a:r>
                        <a:rPr lang="zh-TW" altLang="en-US" b="1" dirty="0" smtClean="0"/>
                        <a:t>公平與發展</a:t>
                      </a:r>
                      <a:r>
                        <a:rPr lang="zh-TW" altLang="en-US" dirty="0" smtClean="0"/>
                        <a:t>。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何謂君主國？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君主制在日本及英國是怎麼樣子（運作）的？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民主如何運作？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現代民主國家如何發展？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構成極權國家的特徵有哪些？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君主制是一項公平、合理的治理系統嗎？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6751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r>
              <a:rPr lang="zh-TW" altLang="en-US" b="1" dirty="0"/>
              <a:t>何謂</a:t>
            </a:r>
            <a:r>
              <a:rPr lang="zh-TW" altLang="en-US" b="1" dirty="0">
                <a:solidFill>
                  <a:schemeClr val="accent6"/>
                </a:solidFill>
              </a:rPr>
              <a:t>自然災害</a:t>
            </a:r>
            <a:r>
              <a:rPr lang="zh-TW" altLang="en-US" b="1" dirty="0"/>
              <a:t>以及</a:t>
            </a:r>
            <a:r>
              <a:rPr lang="zh-TW" altLang="en-US" b="1" dirty="0">
                <a:solidFill>
                  <a:schemeClr val="accent6"/>
                </a:solidFill>
              </a:rPr>
              <a:t>社會如何回應</a:t>
            </a:r>
            <a:r>
              <a:rPr lang="zh-TW" altLang="en-US" b="1" dirty="0"/>
              <a:t>它們？</a:t>
            </a:r>
            <a:endParaRPr lang="zh-TW" altLang="zh-TW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456334"/>
              </p:ext>
            </p:extLst>
          </p:nvPr>
        </p:nvGraphicFramePr>
        <p:xfrm>
          <a:off x="539552" y="980728"/>
          <a:ext cx="8352930" cy="53285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系統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資源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時間、地方及空間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en-US" dirty="0" smtClean="0"/>
                        <a:t>社會會被不同的災害所</a:t>
                      </a:r>
                      <a:r>
                        <a:rPr lang="zh-TW" altLang="en-US" b="1" dirty="0" smtClean="0"/>
                        <a:t>影響</a:t>
                      </a:r>
                      <a:r>
                        <a:rPr lang="zh-TW" altLang="en-US" dirty="0" smtClean="0"/>
                        <a:t>，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並且需要各種創新的</a:t>
                      </a:r>
                      <a:r>
                        <a:rPr lang="zh-TW" altLang="en-US" b="1" dirty="0" smtClean="0"/>
                        <a:t>系統</a:t>
                      </a:r>
                      <a:r>
                        <a:rPr lang="zh-TW" altLang="en-US" dirty="0" smtClean="0"/>
                        <a:t>及</a:t>
                      </a:r>
                      <a:r>
                        <a:rPr lang="zh-TW" altLang="en-US" b="1" dirty="0" smtClean="0"/>
                        <a:t>資源</a:t>
                      </a:r>
                      <a:r>
                        <a:rPr lang="zh-TW" altLang="en-US" dirty="0" smtClean="0"/>
                        <a:t>來有效回應這些災害。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地球是如何構造的？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何謂板塊構造論（</a:t>
                      </a:r>
                      <a:r>
                        <a:rPr lang="en-US" altLang="zh-TW" dirty="0" smtClean="0"/>
                        <a:t>plate tectonics</a:t>
                      </a:r>
                      <a:r>
                        <a:rPr lang="zh-TW" altLang="en-US" dirty="0" smtClean="0"/>
                        <a:t>）？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何謂地震及火山爆發的成因及後果？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社會有哪些回應天災的不同方法？</a:t>
                      </a:r>
                      <a:endParaRPr lang="en-US" altLang="zh-TW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災難如何影響一個社會的特性？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富裕的國家會受災難所苦嗎</a:t>
                      </a:r>
                      <a:r>
                        <a:rPr lang="en-US" altLang="zh-TW" dirty="0" smtClean="0"/>
                        <a:t>?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66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6"/>
                </a:solidFill>
              </a:rPr>
              <a:t>新科技</a:t>
            </a:r>
            <a:r>
              <a:rPr lang="zh-TW" altLang="en-US" b="1" dirty="0"/>
              <a:t>如何影響</a:t>
            </a:r>
            <a:r>
              <a:rPr lang="zh-TW" altLang="en-US" b="1" dirty="0">
                <a:solidFill>
                  <a:schemeClr val="accent6"/>
                </a:solidFill>
              </a:rPr>
              <a:t>認同</a:t>
            </a:r>
            <a:r>
              <a:rPr lang="zh-TW" altLang="en-US" b="1" dirty="0"/>
              <a:t>及</a:t>
            </a:r>
            <a:r>
              <a:rPr lang="zh-TW" altLang="en-US" b="1" dirty="0">
                <a:solidFill>
                  <a:schemeClr val="accent6"/>
                </a:solidFill>
              </a:rPr>
              <a:t>關係</a:t>
            </a:r>
            <a:endParaRPr lang="zh-TW" altLang="zh-TW" b="1" dirty="0" smtClean="0">
              <a:solidFill>
                <a:schemeClr val="accent6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897703"/>
              </p:ext>
            </p:extLst>
          </p:nvPr>
        </p:nvGraphicFramePr>
        <p:xfrm>
          <a:off x="539552" y="980728"/>
          <a:ext cx="8352930" cy="53285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全球互動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觀點、革新及革命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認同及關係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en-US" dirty="0" smtClean="0"/>
                        <a:t>科技</a:t>
                      </a:r>
                      <a:r>
                        <a:rPr lang="zh-TW" altLang="en-US" b="1" dirty="0" smtClean="0"/>
                        <a:t>創新</a:t>
                      </a:r>
                      <a:r>
                        <a:rPr lang="zh-TW" altLang="en-US" dirty="0" smtClean="0"/>
                        <a:t>對我們的</a:t>
                      </a:r>
                      <a:r>
                        <a:rPr lang="zh-TW" altLang="en-US" b="1" dirty="0" smtClean="0"/>
                        <a:t>認同</a:t>
                      </a:r>
                      <a:r>
                        <a:rPr lang="zh-TW" altLang="en-US" dirty="0" smtClean="0"/>
                        <a:t>以及我們和他人的</a:t>
                      </a:r>
                      <a:r>
                        <a:rPr lang="zh-TW" altLang="en-US" b="1" dirty="0" smtClean="0"/>
                        <a:t>關係</a:t>
                      </a:r>
                      <a:r>
                        <a:rPr lang="zh-TW" altLang="en-US" dirty="0" smtClean="0"/>
                        <a:t>有不同的影響。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歷史上有哪些主要的科技突破？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電視如何形塑社會？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電腦如何改變我們的生活及工作方式？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科技如何影響我們的認同及關係？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科技如何影響全球互動？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科技會破壞我們與他人的關係嗎？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387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r>
              <a:rPr lang="zh-TW" altLang="en-US" b="1" dirty="0"/>
              <a:t>各個</a:t>
            </a:r>
            <a:r>
              <a:rPr lang="zh-TW" altLang="en-US" b="1" dirty="0">
                <a:solidFill>
                  <a:schemeClr val="accent6"/>
                </a:solidFill>
              </a:rPr>
              <a:t>民族</a:t>
            </a:r>
            <a:r>
              <a:rPr lang="zh-TW" altLang="en-US" b="1" dirty="0"/>
              <a:t>位在哪裡？</a:t>
            </a:r>
            <a:endParaRPr lang="zh-TW" altLang="zh-TW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159781"/>
              </p:ext>
            </p:extLst>
          </p:nvPr>
        </p:nvGraphicFramePr>
        <p:xfrm>
          <a:off x="539552" y="980728"/>
          <a:ext cx="8352930" cy="5451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改變</a:t>
                      </a:r>
                      <a:endParaRPr lang="zh-TW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公平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全球化及永續性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en-US" dirty="0" smtClean="0"/>
                        <a:t>人類社會的人口數會因為各種過程而</a:t>
                      </a:r>
                      <a:r>
                        <a:rPr lang="zh-TW" altLang="en-US" b="1" dirty="0" smtClean="0"/>
                        <a:t>改變</a:t>
                      </a:r>
                      <a:r>
                        <a:rPr lang="zh-TW" altLang="en-US" dirty="0" smtClean="0"/>
                        <a:t>，而永續發展能促進社會</a:t>
                      </a:r>
                      <a:r>
                        <a:rPr lang="zh-TW" altLang="en-US" b="1" dirty="0" smtClean="0"/>
                        <a:t>公平</a:t>
                      </a:r>
                      <a:r>
                        <a:rPr lang="zh-TW" altLang="en-US" dirty="0" smtClean="0"/>
                        <a:t>。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全球人口分佈如何改變？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我們如何以模型呈現（</a:t>
                      </a:r>
                      <a:r>
                        <a:rPr lang="en-US" altLang="zh-TW" dirty="0" smtClean="0"/>
                        <a:t>model</a:t>
                      </a:r>
                      <a:r>
                        <a:rPr lang="zh-TW" altLang="en-US" dirty="0" smtClean="0"/>
                        <a:t>）人口變遷？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人口變遷會造成哪些社會問題？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永續發展能如何促進社會公平？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哪些過程會促成人口變遷？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公平、合理社會有哪些特徵？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政府應該嘗試控制國家人口數嗎？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33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r>
              <a:rPr lang="zh-TW" altLang="en-US" b="1" dirty="0"/>
              <a:t>何謂</a:t>
            </a:r>
            <a:r>
              <a:rPr lang="zh-TW" altLang="en-US" b="1" dirty="0">
                <a:solidFill>
                  <a:schemeClr val="accent6"/>
                </a:solidFill>
              </a:rPr>
              <a:t>文化</a:t>
            </a:r>
            <a:r>
              <a:rPr lang="zh-TW" altLang="en-US" b="1" dirty="0"/>
              <a:t>？</a:t>
            </a:r>
            <a:endParaRPr lang="zh-TW" altLang="zh-TW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451606"/>
              </p:ext>
            </p:extLst>
          </p:nvPr>
        </p:nvGraphicFramePr>
        <p:xfrm>
          <a:off x="539552" y="980728"/>
          <a:ext cx="8352930" cy="5451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時間、地方和空間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文化；認同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個人和文化表述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en-US" b="1" dirty="0" smtClean="0"/>
                        <a:t>文化</a:t>
                      </a:r>
                      <a:r>
                        <a:rPr lang="zh-TW" altLang="en-US" dirty="0" smtClean="0"/>
                        <a:t>構成了部分我們所共享的</a:t>
                      </a:r>
                      <a:r>
                        <a:rPr lang="zh-TW" altLang="en-US" b="1" dirty="0" smtClean="0"/>
                        <a:t>認同</a:t>
                      </a:r>
                      <a:r>
                        <a:rPr lang="zh-TW" altLang="en-US" dirty="0" smtClean="0"/>
                        <a:t>，時常取決於</a:t>
                      </a:r>
                      <a:r>
                        <a:rPr lang="zh-TW" altLang="en-US" b="1" dirty="0" smtClean="0"/>
                        <a:t>時間、地方及空間</a:t>
                      </a:r>
                      <a:r>
                        <a:rPr lang="zh-TW" altLang="en-US" dirty="0" smtClean="0"/>
                        <a:t>，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並且會以許多方式被表現。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何謂文化？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文化如何被表現？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何謂多元文化主義？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不同組織如何創造屬於自己的文化？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文化如何取決於（</a:t>
                      </a:r>
                      <a:r>
                        <a:rPr lang="en-US" altLang="zh-TW" dirty="0" smtClean="0"/>
                        <a:t>depend on</a:t>
                      </a:r>
                      <a:r>
                        <a:rPr lang="zh-TW" altLang="en-US" dirty="0" smtClean="0"/>
                        <a:t>）時間、地方及空間？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衝突如何會威脅到文化？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動物有文化嗎？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有可能定義文化嗎？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978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r>
              <a:rPr lang="zh-TW" altLang="en-US" b="1" dirty="0"/>
              <a:t>為何社會會經歷</a:t>
            </a:r>
            <a:r>
              <a:rPr lang="zh-TW" altLang="en-US" b="1" dirty="0">
                <a:solidFill>
                  <a:schemeClr val="accent6"/>
                </a:solidFill>
              </a:rPr>
              <a:t>革命</a:t>
            </a:r>
            <a:r>
              <a:rPr lang="zh-TW" altLang="en-US" b="1" dirty="0"/>
              <a:t>？</a:t>
            </a:r>
            <a:endParaRPr lang="zh-TW" altLang="zh-TW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705955"/>
              </p:ext>
            </p:extLst>
          </p:nvPr>
        </p:nvGraphicFramePr>
        <p:xfrm>
          <a:off x="539552" y="980728"/>
          <a:ext cx="8352930" cy="5451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改變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因果、意義／重要性</a:t>
                      </a:r>
                      <a:endParaRPr lang="zh-TW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時／空觀點</a:t>
                      </a:r>
                      <a:endParaRPr lang="zh-TW" altLang="en-US" dirty="0" smtClean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en-US" dirty="0" smtClean="0"/>
                        <a:t>在不同時空，社會會因為不同</a:t>
                      </a:r>
                      <a:r>
                        <a:rPr lang="zh-TW" altLang="en-US" b="1" dirty="0" smtClean="0"/>
                        <a:t>原因</a:t>
                      </a:r>
                      <a:r>
                        <a:rPr lang="zh-TW" altLang="en-US" dirty="0" smtClean="0"/>
                        <a:t>經歷革命性的</a:t>
                      </a:r>
                      <a:r>
                        <a:rPr lang="zh-TW" altLang="en-US" b="1" dirty="0" smtClean="0"/>
                        <a:t>變革</a:t>
                      </a:r>
                      <a:r>
                        <a:rPr lang="zh-TW" altLang="en-US" dirty="0" smtClean="0"/>
                        <a:t>，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並且往往帶來</a:t>
                      </a:r>
                      <a:r>
                        <a:rPr lang="zh-TW" altLang="en-US" b="1" dirty="0" smtClean="0"/>
                        <a:t>深遠的影響</a:t>
                      </a:r>
                      <a:r>
                        <a:rPr lang="zh-TW" altLang="en-US" dirty="0" smtClean="0"/>
                        <a:t>。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何謂革命？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俄國革命（</a:t>
                      </a:r>
                      <a:r>
                        <a:rPr lang="en-US" altLang="zh-TW" dirty="0" smtClean="0"/>
                        <a:t>Russian Revolution</a:t>
                      </a:r>
                      <a:r>
                        <a:rPr lang="zh-TW" altLang="en-US" dirty="0" smtClean="0"/>
                        <a:t>）的成因及後果有哪些？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宣傳在革命中的角色是什麼？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中國革命（</a:t>
                      </a:r>
                      <a:r>
                        <a:rPr lang="en-US" altLang="zh-TW" dirty="0" smtClean="0"/>
                        <a:t>Chinese Revolution</a:t>
                      </a:r>
                      <a:r>
                        <a:rPr lang="zh-TW" altLang="en-US" dirty="0" smtClean="0"/>
                        <a:t>）的成因及後果是什麼？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有哪些不同類型的革命？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有哪些因素會決定一場事件的意義／重要性？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革命都會引發進步嗎？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080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r>
              <a:rPr lang="zh-TW" altLang="en-US" b="1" dirty="0" smtClean="0"/>
              <a:t>成為</a:t>
            </a:r>
            <a:r>
              <a:rPr lang="zh-TW" altLang="en-US" sz="3600" b="1" dirty="0" smtClean="0">
                <a:solidFill>
                  <a:schemeClr val="accent6"/>
                </a:solidFill>
              </a:rPr>
              <a:t>全球公民</a:t>
            </a:r>
            <a:r>
              <a:rPr lang="zh-TW" altLang="en-US" b="1" dirty="0" smtClean="0"/>
              <a:t>的意味著什麼？</a:t>
            </a:r>
            <a:endParaRPr lang="zh-TW" altLang="zh-TW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09158"/>
              </p:ext>
            </p:extLst>
          </p:nvPr>
        </p:nvGraphicFramePr>
        <p:xfrm>
          <a:off x="539552" y="980728"/>
          <a:ext cx="8352930" cy="5725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全球互動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力量／權力；選擇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全球化及永續發展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en-US" b="1" dirty="0" smtClean="0"/>
                        <a:t>全球</a:t>
                      </a:r>
                      <a:r>
                        <a:rPr lang="zh-TW" altLang="en-US" dirty="0" smtClean="0"/>
                        <a:t>問題雖然是個鐵錚錚的現實，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但是每個人都有促成正向變革的</a:t>
                      </a:r>
                      <a:r>
                        <a:rPr lang="zh-TW" altLang="en-US" b="1" dirty="0" smtClean="0"/>
                        <a:t>選擇權</a:t>
                      </a:r>
                      <a:r>
                        <a:rPr lang="zh-TW" altLang="en-US" dirty="0" smtClean="0"/>
                        <a:t>跟</a:t>
                      </a:r>
                      <a:r>
                        <a:rPr lang="zh-TW" altLang="en-US" b="1" dirty="0" smtClean="0"/>
                        <a:t>力量</a:t>
                      </a:r>
                      <a:r>
                        <a:rPr lang="zh-TW" altLang="en-US" dirty="0" smtClean="0"/>
                        <a:t>。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當今的世界面對哪些問題？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人類的活動如何破壞不同的環境？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兒童面對怎樣的人權問題？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國際組織在處理全球問題扮演怎樣的角色？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塑膠污染帶來什麼影響？有什麼解方？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什麼是「人權」？人權為什麼重要？</a:t>
                      </a:r>
                      <a:endParaRPr lang="en-US" altLang="zh-TW" dirty="0" smtClean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個人可以改變世界嗎？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pPr eaLnBrk="1" hangingPunct="1"/>
            <a:r>
              <a:rPr lang="zh-TW" altLang="en-US" b="1" dirty="0" smtClean="0"/>
              <a:t>課程名稱</a:t>
            </a:r>
            <a:endParaRPr lang="zh-TW" altLang="zh-TW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060733"/>
              </p:ext>
            </p:extLst>
          </p:nvPr>
        </p:nvGraphicFramePr>
        <p:xfrm>
          <a:off x="539552" y="980728"/>
          <a:ext cx="8352930" cy="53285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434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45728"/>
            <a:ext cx="8229600" cy="635000"/>
          </a:xfrm>
        </p:spPr>
        <p:txBody>
          <a:bodyPr/>
          <a:lstStyle/>
          <a:p>
            <a:r>
              <a:rPr lang="zh-TW" altLang="en-US" sz="3600" b="1" dirty="0" smtClean="0">
                <a:solidFill>
                  <a:schemeClr val="accent6"/>
                </a:solidFill>
              </a:rPr>
              <a:t>地圖</a:t>
            </a:r>
            <a:r>
              <a:rPr lang="zh-TW" altLang="en-US" sz="3600" b="1" dirty="0" smtClean="0"/>
              <a:t>能如何</a:t>
            </a:r>
            <a:r>
              <a:rPr lang="en-US" altLang="zh-TW" sz="3600" b="1" dirty="0" smtClean="0"/>
              <a:t/>
            </a:r>
            <a:br>
              <a:rPr lang="en-US" altLang="zh-TW" sz="3600" b="1" dirty="0" smtClean="0"/>
            </a:br>
            <a:r>
              <a:rPr lang="zh-TW" altLang="en-US" sz="3600" b="1" dirty="0" smtClean="0"/>
              <a:t>給我們時間、地方和空間的觀念／感知？</a:t>
            </a:r>
            <a:endParaRPr lang="zh-TW" altLang="zh-TW" sz="3600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691264"/>
              </p:ext>
            </p:extLst>
          </p:nvPr>
        </p:nvGraphicFramePr>
        <p:xfrm>
          <a:off x="539552" y="1340770"/>
          <a:ext cx="8352930" cy="52565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時間、地方及空間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觀點、尺度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時／空觀點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地圖給我們有關</a:t>
                      </a:r>
                      <a:r>
                        <a:rPr lang="zh-TW" altLang="zh-TW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時間、地方和空間</a:t>
                      </a:r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的洞見，並展示世界如何隨著時間改變，但地圖也可能被不同的</a:t>
                      </a:r>
                      <a:r>
                        <a:rPr lang="zh-TW" altLang="zh-TW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觀點</a:t>
                      </a:r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影響。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何謂地圖？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地圖有哪些不同的類型？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地圖有哪些不同特色？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如何使用地圖？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地圖如何呈現高度？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79801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地圖如何幫助我們了解時間、地點及空間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864096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我們可以完全相信地圖嗎？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22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r>
              <a:rPr lang="zh-TW" altLang="en-US" b="1" dirty="0" smtClean="0"/>
              <a:t>我們可以向各種不同的</a:t>
            </a:r>
            <a:r>
              <a:rPr lang="zh-TW" altLang="en-US" b="1" dirty="0" smtClean="0">
                <a:solidFill>
                  <a:schemeClr val="accent6"/>
                </a:solidFill>
              </a:rPr>
              <a:t>文明</a:t>
            </a:r>
            <a:r>
              <a:rPr lang="zh-TW" altLang="en-US" b="1" dirty="0" smtClean="0"/>
              <a:t>學習什麼？</a:t>
            </a:r>
            <a:endParaRPr lang="zh-TW" altLang="zh-TW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96735"/>
              </p:ext>
            </p:extLst>
          </p:nvPr>
        </p:nvGraphicFramePr>
        <p:xfrm>
          <a:off x="539552" y="1052736"/>
          <a:ext cx="8352930" cy="56166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時間、地點及空間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意義／重要性、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革新；革命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科學及技術革新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en-US" dirty="0" smtClean="0"/>
                        <a:t>各種文明在不同</a:t>
                      </a:r>
                      <a:r>
                        <a:rPr lang="zh-TW" altLang="en-US" b="1" dirty="0" smtClean="0"/>
                        <a:t>時間</a:t>
                      </a:r>
                      <a:r>
                        <a:rPr lang="zh-TW" altLang="en-US" dirty="0" smtClean="0"/>
                        <a:t>及</a:t>
                      </a:r>
                      <a:r>
                        <a:rPr lang="zh-TW" altLang="en-US" b="1" dirty="0" smtClean="0"/>
                        <a:t>地域</a:t>
                      </a:r>
                      <a:r>
                        <a:rPr lang="zh-TW" altLang="en-US" dirty="0" smtClean="0"/>
                        <a:t>發展，帶來</a:t>
                      </a:r>
                      <a:r>
                        <a:rPr lang="zh-TW" altLang="en-US" b="1" dirty="0" smtClean="0"/>
                        <a:t>改變</a:t>
                      </a:r>
                      <a:r>
                        <a:rPr lang="zh-TW" altLang="en-US" dirty="0" smtClean="0"/>
                        <a:t>及</a:t>
                      </a:r>
                      <a:r>
                        <a:rPr lang="zh-TW" altLang="en-US" b="1" dirty="0" smtClean="0"/>
                        <a:t>創新</a:t>
                      </a:r>
                      <a:r>
                        <a:rPr lang="zh-TW" altLang="en-US" dirty="0" smtClean="0"/>
                        <a:t>，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這些</a:t>
                      </a:r>
                      <a:r>
                        <a:rPr lang="zh-TW" altLang="en-US" b="1" dirty="0" smtClean="0"/>
                        <a:t>變革</a:t>
                      </a:r>
                      <a:r>
                        <a:rPr lang="zh-TW" altLang="en-US" dirty="0" smtClean="0"/>
                        <a:t>也影響我們如何看待各個文明。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埃及及蘇美文明有什麼成就？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希臘文明有哪些主要貢獻？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羅馬文明如何隨時間改變？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羅馬文明有哪些遺產？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瑪雅及印加文明有哪些特色？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我們如何發現、探索過去？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何謂文明？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哪些因素促成不同文明的出現和成就？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95643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認識過去是可能的嗎？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r>
              <a:rPr lang="zh-TW" altLang="en-US" b="1" dirty="0" smtClean="0"/>
              <a:t>我們</a:t>
            </a:r>
            <a:r>
              <a:rPr lang="zh-TW" altLang="en-US" b="1" dirty="0" smtClean="0">
                <a:solidFill>
                  <a:schemeClr val="accent6"/>
                </a:solidFill>
              </a:rPr>
              <a:t>住</a:t>
            </a:r>
            <a:r>
              <a:rPr lang="zh-TW" altLang="en-US" b="1" dirty="0" smtClean="0"/>
              <a:t>在哪裡？</a:t>
            </a:r>
            <a:endParaRPr lang="zh-TW" altLang="zh-TW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937177"/>
              </p:ext>
            </p:extLst>
          </p:nvPr>
        </p:nvGraphicFramePr>
        <p:xfrm>
          <a:off x="539550" y="980728"/>
          <a:ext cx="8352930" cy="5451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改變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過程；永續性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身份認同及關係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en-US" dirty="0" smtClean="0"/>
                        <a:t>定居地因為各種不同的</a:t>
                      </a:r>
                      <a:r>
                        <a:rPr lang="zh-TW" altLang="en-US" b="1" dirty="0" smtClean="0"/>
                        <a:t>過程</a:t>
                      </a:r>
                      <a:r>
                        <a:rPr lang="zh-TW" altLang="en-US" dirty="0" smtClean="0"/>
                        <a:t>而發展及</a:t>
                      </a:r>
                      <a:r>
                        <a:rPr lang="zh-TW" altLang="en-US" b="1" dirty="0" smtClean="0"/>
                        <a:t>改變</a:t>
                      </a:r>
                      <a:r>
                        <a:rPr lang="zh-TW" altLang="en-US" dirty="0" smtClean="0"/>
                        <a:t>，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而一個定居地的</a:t>
                      </a:r>
                      <a:r>
                        <a:rPr lang="zh-TW" altLang="en-US" b="1" dirty="0" smtClean="0"/>
                        <a:t>永續性</a:t>
                      </a:r>
                      <a:r>
                        <a:rPr lang="zh-TW" altLang="en-US" dirty="0" smtClean="0"/>
                        <a:t>讓它可以順利運作，並且影響一個地方的特性。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有哪些不同類型的定居地？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什麼造就了一個好的定居地點？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什麼是都市化？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為什麼有些定居地被放棄了？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定居地如何隨著時間改變？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如何讓一個定居地永續發展？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城市作為定居地是未來的趨勢嗎？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56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r>
              <a:rPr lang="zh-TW" altLang="en-US" b="1" dirty="0" smtClean="0"/>
              <a:t>人們</a:t>
            </a:r>
            <a:r>
              <a:rPr lang="zh-TW" altLang="en-US" b="1" dirty="0" smtClean="0">
                <a:solidFill>
                  <a:schemeClr val="accent6"/>
                </a:solidFill>
              </a:rPr>
              <a:t>相信</a:t>
            </a:r>
            <a:r>
              <a:rPr lang="zh-TW" altLang="en-US" b="1" dirty="0" smtClean="0"/>
              <a:t>什麼？</a:t>
            </a:r>
            <a:endParaRPr lang="zh-TW" altLang="zh-TW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65762"/>
              </p:ext>
            </p:extLst>
          </p:nvPr>
        </p:nvGraphicFramePr>
        <p:xfrm>
          <a:off x="539552" y="980728"/>
          <a:ext cx="8352930" cy="53285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系統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身份認同；信念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個人及文化表述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en-US" b="1" dirty="0" smtClean="0"/>
                        <a:t>信仰系統</a:t>
                      </a:r>
                      <a:r>
                        <a:rPr lang="zh-TW" altLang="en-US" dirty="0" smtClean="0"/>
                        <a:t>為人們在不同的道路上提供導引，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並且形塑我們個人的</a:t>
                      </a:r>
                      <a:r>
                        <a:rPr lang="zh-TW" altLang="en-US" b="1" dirty="0" smtClean="0"/>
                        <a:t>身份認同</a:t>
                      </a:r>
                      <a:r>
                        <a:rPr lang="zh-TW" altLang="en-US" dirty="0" smtClean="0"/>
                        <a:t>及文化。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世界主要宗教的信仰是什麼？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何謂地方信仰？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有哪些非宗教式信仰的例子？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信仰如何隨時間改變？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認同如何被個人信仰所形塑？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多大程度上信仰幫助我們遮蔽或釐清對人對事的判斷？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有可能什麼都不相信嗎？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66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r>
              <a:rPr lang="zh-TW" altLang="en-US" b="1" dirty="0" smtClean="0"/>
              <a:t>什麼因素有助於</a:t>
            </a:r>
            <a:r>
              <a:rPr lang="zh-TW" altLang="en-US" b="1" dirty="0" smtClean="0">
                <a:solidFill>
                  <a:schemeClr val="accent6"/>
                </a:solidFill>
              </a:rPr>
              <a:t>社會的公平及發展</a:t>
            </a:r>
            <a:r>
              <a:rPr lang="zh-TW" altLang="en-US" b="1" dirty="0" smtClean="0"/>
              <a:t>？</a:t>
            </a:r>
            <a:endParaRPr lang="zh-TW" altLang="zh-TW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48596"/>
              </p:ext>
            </p:extLst>
          </p:nvPr>
        </p:nvGraphicFramePr>
        <p:xfrm>
          <a:off x="539552" y="980728"/>
          <a:ext cx="8352930" cy="5451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全球互動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資源；平等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公平及發展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en-US" b="1" dirty="0" smtClean="0"/>
                        <a:t>資源</a:t>
                      </a:r>
                      <a:r>
                        <a:rPr lang="zh-TW" altLang="en-US" dirty="0" smtClean="0"/>
                        <a:t>的取得及機會</a:t>
                      </a:r>
                      <a:r>
                        <a:rPr lang="zh-TW" altLang="en-US" b="1" dirty="0" smtClean="0"/>
                        <a:t>平等</a:t>
                      </a:r>
                      <a:r>
                        <a:rPr lang="zh-TW" altLang="en-US" dirty="0" smtClean="0"/>
                        <a:t>可以讓社會發展成更公平的地方，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但這受到</a:t>
                      </a:r>
                      <a:r>
                        <a:rPr lang="zh-TW" altLang="en-US" b="1" dirty="0" smtClean="0"/>
                        <a:t>全球互動</a:t>
                      </a:r>
                      <a:r>
                        <a:rPr lang="zh-TW" altLang="en-US" dirty="0" smtClean="0"/>
                        <a:t>非常大的影響。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何謂貧窮？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何謂發展？如何評估發展程度？</a:t>
                      </a:r>
                      <a:endParaRPr lang="en-US" altLang="zh-TW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資源能如何減輕貧窮？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何謂援助（</a:t>
                      </a:r>
                      <a:r>
                        <a:rPr lang="en-US" altLang="zh-TW" dirty="0" smtClean="0"/>
                        <a:t>aid</a:t>
                      </a:r>
                      <a:r>
                        <a:rPr lang="zh-TW" altLang="en-US" dirty="0" smtClean="0"/>
                        <a:t>）？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影響國家發展的因素是什麼？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我們需要什麼？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健康及財富之間有什麼關聯嗎？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07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6"/>
                </a:solidFill>
              </a:rPr>
              <a:t>全球化</a:t>
            </a:r>
            <a:r>
              <a:rPr lang="zh-TW" altLang="en-US" b="1" dirty="0" smtClean="0"/>
              <a:t>形塑世界？</a:t>
            </a:r>
            <a:endParaRPr lang="zh-TW" altLang="zh-TW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090080"/>
              </p:ext>
            </p:extLst>
          </p:nvPr>
        </p:nvGraphicFramePr>
        <p:xfrm>
          <a:off x="539552" y="980728"/>
          <a:ext cx="8352930" cy="5451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改變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全球化；過程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全球化及永</a:t>
                      </a:r>
                      <a:r>
                        <a:rPr lang="zh-TW" altLang="en-US" dirty="0" smtClean="0"/>
                        <a:t>續性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en-US" b="1" dirty="0" smtClean="0"/>
                        <a:t>全球化</a:t>
                      </a:r>
                      <a:r>
                        <a:rPr lang="zh-TW" altLang="en-US" dirty="0" smtClean="0"/>
                        <a:t>因為各種</a:t>
                      </a:r>
                      <a:r>
                        <a:rPr lang="zh-TW" altLang="en-US" b="1" dirty="0" smtClean="0"/>
                        <a:t>改變</a:t>
                      </a:r>
                      <a:r>
                        <a:rPr lang="zh-TW" altLang="en-US" dirty="0" smtClean="0"/>
                        <a:t>世界的</a:t>
                      </a:r>
                      <a:r>
                        <a:rPr lang="zh-TW" altLang="en-US" b="1" dirty="0" smtClean="0"/>
                        <a:t>過程</a:t>
                      </a:r>
                      <a:r>
                        <a:rPr lang="zh-TW" altLang="en-US" dirty="0" smtClean="0"/>
                        <a:t>而發生，並帶來各種機會及挑戰。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何謂全球化？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何謂跨國公司？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全球化如何影響運動？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全球化如何影響遊戲產業？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全球化的成因有哪些？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全球化如何影響語言？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全球化是新興現象嗎？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有「全球文化」（</a:t>
                      </a:r>
                      <a:r>
                        <a:rPr lang="en-US" altLang="zh-TW" dirty="0" smtClean="0"/>
                        <a:t>global culture</a:t>
                      </a:r>
                      <a:r>
                        <a:rPr lang="zh-TW" altLang="en-US" dirty="0" smtClean="0"/>
                        <a:t>）這種東西嗎？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5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35000"/>
          </a:xfrm>
        </p:spPr>
        <p:txBody>
          <a:bodyPr/>
          <a:lstStyle/>
          <a:p>
            <a:r>
              <a:rPr lang="zh-TW" altLang="en-US" b="1" dirty="0" smtClean="0"/>
              <a:t>為何</a:t>
            </a:r>
            <a:r>
              <a:rPr lang="zh-TW" altLang="en-US" b="1" dirty="0" smtClean="0">
                <a:solidFill>
                  <a:schemeClr val="accent6"/>
                </a:solidFill>
              </a:rPr>
              <a:t>自然環境</a:t>
            </a:r>
            <a:r>
              <a:rPr lang="zh-TW" altLang="en-US" b="1" dirty="0" smtClean="0"/>
              <a:t>對</a:t>
            </a:r>
            <a:r>
              <a:rPr lang="zh-TW" altLang="en-US" b="1" dirty="0" smtClean="0">
                <a:solidFill>
                  <a:schemeClr val="accent6"/>
                </a:solidFill>
              </a:rPr>
              <a:t>個人及社會</a:t>
            </a:r>
            <a:r>
              <a:rPr lang="zh-TW" altLang="en-US" b="1" dirty="0" smtClean="0"/>
              <a:t>很重要？</a:t>
            </a:r>
            <a:endParaRPr lang="zh-TW" altLang="zh-TW" b="1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783630"/>
              </p:ext>
            </p:extLst>
          </p:nvPr>
        </p:nvGraphicFramePr>
        <p:xfrm>
          <a:off x="539552" y="980728"/>
          <a:ext cx="8352930" cy="5451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1512168"/>
                <a:gridCol w="792088"/>
                <a:gridCol w="2472276"/>
                <a:gridCol w="696076"/>
                <a:gridCol w="2088234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核心概念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系統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相關概念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永續性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strike="noStrike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全球脈絡</a:t>
                      </a:r>
                      <a:endParaRPr lang="zh-TW" altLang="en-US" sz="1800" b="1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身份認同及關係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探究通則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zh-TW" altLang="en-US" dirty="0" smtClean="0"/>
                        <a:t>不同環境中生物之間的關係可以被看作一個</a:t>
                      </a:r>
                      <a:r>
                        <a:rPr lang="zh-TW" altLang="en-US" b="1" dirty="0" smtClean="0"/>
                        <a:t>系統</a:t>
                      </a:r>
                      <a:r>
                        <a:rPr lang="zh-TW" altLang="en-US" dirty="0" smtClean="0"/>
                        <a:t>，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而</a:t>
                      </a:r>
                      <a:r>
                        <a:rPr lang="zh-TW" altLang="en-US" b="1" dirty="0" smtClean="0"/>
                        <a:t>永續性</a:t>
                      </a:r>
                      <a:r>
                        <a:rPr lang="zh-TW" altLang="en-US" dirty="0" smtClean="0"/>
                        <a:t>可以幫助這些環境持續至未來。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b="1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探究問題</a:t>
                      </a:r>
                      <a:endParaRPr lang="zh-TW" altLang="en-US" b="1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事實性問題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何謂生態群系（</a:t>
                      </a:r>
                      <a:r>
                        <a:rPr lang="en-US" altLang="zh-TW" dirty="0" smtClean="0"/>
                        <a:t>biomes</a:t>
                      </a:r>
                      <a:r>
                        <a:rPr lang="zh-TW" altLang="en-US" dirty="0" smtClean="0"/>
                        <a:t>）？哪裡可以找到它們？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氣候如何影響一個生態群系的構成？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氣候如何在圖表上被呈現？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氣候變遷如何影響世界上的自然環境？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概念性問題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不同環境如何作為一個系統運作？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人類對不同環境有何影響？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永續性如何幫助不同環境發展？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57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/>
                        <a:t>辯論性問題</a:t>
                      </a:r>
                      <a:endParaRPr lang="zh-TW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dirty="0" smtClean="0"/>
                        <a:t>人類應該不計代價地保護自然環境嗎？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0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古典風華版">
  <a:themeElements>
    <a:clrScheme name="古典風華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古典風華版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古典風華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典風華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典風華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典風華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典風華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典風華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古典風華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古典風華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古典風華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古典風華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古典風華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古典風華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古典風華版</Template>
  <TotalTime>57</TotalTime>
  <Words>2112</Words>
  <Application>Microsoft Office PowerPoint</Application>
  <PresentationFormat>如螢幕大小 (4:3)</PresentationFormat>
  <Paragraphs>388</Paragraphs>
  <Slides>20</Slides>
  <Notes>0</Notes>
  <HiddenSlides>1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古典風華版</vt:lpstr>
      <vt:lpstr>概念本位課程案例</vt:lpstr>
      <vt:lpstr>成為全球公民的意味著什麼？</vt:lpstr>
      <vt:lpstr>地圖能如何 給我們時間、地方和空間的觀念／感知？</vt:lpstr>
      <vt:lpstr>我們可以向各種不同的文明學習什麼？</vt:lpstr>
      <vt:lpstr>我們住在哪裡？</vt:lpstr>
      <vt:lpstr>人們相信什麼？</vt:lpstr>
      <vt:lpstr>什麼因素有助於社會的公平及發展？</vt:lpstr>
      <vt:lpstr>全球化形塑世界？</vt:lpstr>
      <vt:lpstr>為何自然環境對個人及社會很重要？</vt:lpstr>
      <vt:lpstr>生活在中世紀會像什麼樣子？</vt:lpstr>
      <vt:lpstr>發現探索如何影響全球互動？</vt:lpstr>
      <vt:lpstr>能源如何被永續生產？</vt:lpstr>
      <vt:lpstr>創新及觀念如何改變世界？</vt:lpstr>
      <vt:lpstr>社會是如何被治理的？</vt:lpstr>
      <vt:lpstr>何謂自然災害以及社會如何回應它們？</vt:lpstr>
      <vt:lpstr>新科技如何影響認同及關係</vt:lpstr>
      <vt:lpstr>各個民族位在哪裡？</vt:lpstr>
      <vt:lpstr>何謂文化？</vt:lpstr>
      <vt:lpstr>為何社會會經歷革命？</vt:lpstr>
      <vt:lpstr>課程名稱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9</cp:revision>
  <dcterms:created xsi:type="dcterms:W3CDTF">2019-12-09T07:11:46Z</dcterms:created>
  <dcterms:modified xsi:type="dcterms:W3CDTF">2019-12-09T08:24:18Z</dcterms:modified>
</cp:coreProperties>
</file>