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3" r:id="rId3"/>
    <p:sldId id="266" r:id="rId4"/>
    <p:sldId id="262" r:id="rId5"/>
    <p:sldId id="269" r:id="rId6"/>
    <p:sldId id="276" r:id="rId7"/>
    <p:sldId id="277" r:id="rId8"/>
    <p:sldId id="275" r:id="rId9"/>
    <p:sldId id="271" r:id="rId10"/>
    <p:sldId id="272" r:id="rId11"/>
    <p:sldId id="273" r:id="rId12"/>
    <p:sldId id="274" r:id="rId13"/>
    <p:sldId id="264" r:id="rId14"/>
    <p:sldId id="270" r:id="rId15"/>
    <p:sldId id="267" r:id="rId1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a:t>按一下以編輯母片標題樣式</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a:t>按一下以編輯母片副標題樣式</a:t>
            </a:r>
            <a:endParaRPr kumimoji="0" lang="en-US"/>
          </a:p>
        </p:txBody>
      </p:sp>
      <p:sp>
        <p:nvSpPr>
          <p:cNvPr id="30" name="Date Placeholder 29"/>
          <p:cNvSpPr>
            <a:spLocks noGrp="1"/>
          </p:cNvSpPr>
          <p:nvPr>
            <p:ph type="dt" sz="half" idx="10"/>
          </p:nvPr>
        </p:nvSpPr>
        <p:spPr/>
        <p:txBody>
          <a:bodyPr/>
          <a:lstStyle/>
          <a:p>
            <a:fld id="{EA8E86B0-B480-44B9-AB21-A27203066D1D}" type="datetimeFigureOut">
              <a:rPr lang="zh-TW" altLang="en-US" smtClean="0"/>
              <a:t>2023/9/14</a:t>
            </a:fld>
            <a:endParaRPr lang="zh-TW" altLang="en-US"/>
          </a:p>
        </p:txBody>
      </p:sp>
      <p:sp>
        <p:nvSpPr>
          <p:cNvPr id="19" name="Footer Placeholder 18"/>
          <p:cNvSpPr>
            <a:spLocks noGrp="1"/>
          </p:cNvSpPr>
          <p:nvPr>
            <p:ph type="ftr" sz="quarter" idx="11"/>
          </p:nvPr>
        </p:nvSpPr>
        <p:spPr/>
        <p:txBody>
          <a:bodyPr/>
          <a:lstStyle/>
          <a:p>
            <a:endParaRPr lang="zh-TW" altLang="en-US"/>
          </a:p>
        </p:txBody>
      </p:sp>
      <p:sp>
        <p:nvSpPr>
          <p:cNvPr id="27" name="Slide Number Placeholder 26"/>
          <p:cNvSpPr>
            <a:spLocks noGrp="1"/>
          </p:cNvSpPr>
          <p:nvPr>
            <p:ph type="sldNum" sz="quarter" idx="12"/>
          </p:nvPr>
        </p:nvSpPr>
        <p:spPr/>
        <p:txBody>
          <a:bodyPr/>
          <a:lstStyle/>
          <a:p>
            <a:fld id="{C661E0B8-6A4C-41C6-B9CD-EB14EF24CC05}" type="slidenum">
              <a:rPr lang="zh-TW" altLang="en-US" smtClean="0"/>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a:t>按一下以編輯母片標題樣式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Date Placeholder 3"/>
          <p:cNvSpPr>
            <a:spLocks noGrp="1"/>
          </p:cNvSpPr>
          <p:nvPr>
            <p:ph type="dt" sz="half" idx="10"/>
          </p:nvPr>
        </p:nvSpPr>
        <p:spPr/>
        <p:txBody>
          <a:bodyPr/>
          <a:lstStyle/>
          <a:p>
            <a:fld id="{EA8E86B0-B480-44B9-AB21-A27203066D1D}" type="datetimeFigureOut">
              <a:rPr lang="zh-TW" altLang="en-US" smtClean="0"/>
              <a:t>2023/9/14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661E0B8-6A4C-41C6-B9CD-EB14EF24CC05}"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zh-TW" altLang="en-US"/>
              <a:t>按一下以編輯母片標題樣式</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Date Placeholder 3"/>
          <p:cNvSpPr>
            <a:spLocks noGrp="1"/>
          </p:cNvSpPr>
          <p:nvPr>
            <p:ph type="dt" sz="half" idx="10"/>
          </p:nvPr>
        </p:nvSpPr>
        <p:spPr/>
        <p:txBody>
          <a:bodyPr/>
          <a:lstStyle/>
          <a:p>
            <a:fld id="{EA8E86B0-B480-44B9-AB21-A27203066D1D}" type="datetimeFigureOut">
              <a:rPr lang="zh-TW" altLang="en-US" smtClean="0"/>
              <a:t>2023/9/14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661E0B8-6A4C-41C6-B9CD-EB14EF24CC05}"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a:t>按一下以編輯母片標題樣式</a:t>
            </a:r>
            <a:endParaRPr kumimoji="0" lang="en-US"/>
          </a:p>
        </p:txBody>
      </p:sp>
      <p:sp>
        <p:nvSpPr>
          <p:cNvPr id="3" name="Content Placeholder 2"/>
          <p:cNvSpPr>
            <a:spLocks noGrp="1"/>
          </p:cNvSpPr>
          <p:nvPr>
            <p:ph idx="1"/>
          </p:nvPr>
        </p:nvSpPr>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Date Placeholder 3"/>
          <p:cNvSpPr>
            <a:spLocks noGrp="1"/>
          </p:cNvSpPr>
          <p:nvPr>
            <p:ph type="dt" sz="half" idx="10"/>
          </p:nvPr>
        </p:nvSpPr>
        <p:spPr/>
        <p:txBody>
          <a:bodyPr/>
          <a:lstStyle/>
          <a:p>
            <a:fld id="{EA8E86B0-B480-44B9-AB21-A27203066D1D}" type="datetimeFigureOut">
              <a:rPr lang="zh-TW" altLang="en-US" smtClean="0"/>
              <a:t>2023/9/14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661E0B8-6A4C-41C6-B9CD-EB14EF24CC05}"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a:t>按一下以編輯母片標題樣式</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a:t>按一下以編輯母片文字樣式</a:t>
            </a:r>
          </a:p>
        </p:txBody>
      </p:sp>
      <p:sp>
        <p:nvSpPr>
          <p:cNvPr id="4" name="Date Placeholder 3"/>
          <p:cNvSpPr>
            <a:spLocks noGrp="1"/>
          </p:cNvSpPr>
          <p:nvPr>
            <p:ph type="dt" sz="half" idx="10"/>
          </p:nvPr>
        </p:nvSpPr>
        <p:spPr/>
        <p:txBody>
          <a:bodyPr/>
          <a:lstStyle/>
          <a:p>
            <a:fld id="{EA8E86B0-B480-44B9-AB21-A27203066D1D}" type="datetimeFigureOut">
              <a:rPr lang="zh-TW" altLang="en-US" smtClean="0"/>
              <a:t>2023/9/14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661E0B8-6A4C-41C6-B9CD-EB14EF24CC05}" type="slidenum">
              <a:rPr lang="zh-TW" altLang="en-US" smtClean="0"/>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zh-TW" altLang="en-US"/>
              <a:t>按一下以編輯母片標題樣式</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Date Placeholder 4"/>
          <p:cNvSpPr>
            <a:spLocks noGrp="1"/>
          </p:cNvSpPr>
          <p:nvPr>
            <p:ph type="dt" sz="half" idx="10"/>
          </p:nvPr>
        </p:nvSpPr>
        <p:spPr/>
        <p:txBody>
          <a:bodyPr/>
          <a:lstStyle/>
          <a:p>
            <a:fld id="{EA8E86B0-B480-44B9-AB21-A27203066D1D}" type="datetimeFigureOut">
              <a:rPr lang="zh-TW" altLang="en-US" smtClean="0"/>
              <a:t>2023/9/14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661E0B8-6A4C-41C6-B9CD-EB14EF24CC05}"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zh-TW" altLang="en-US"/>
              <a:t>按一下以編輯母片標題樣式</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a:t>按一下以編輯母片文字樣式</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a:t>按一下以編輯母片文字樣式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Date Placeholder 6"/>
          <p:cNvSpPr>
            <a:spLocks noGrp="1"/>
          </p:cNvSpPr>
          <p:nvPr>
            <p:ph type="dt" sz="half" idx="10"/>
          </p:nvPr>
        </p:nvSpPr>
        <p:spPr/>
        <p:txBody>
          <a:bodyPr/>
          <a:lstStyle/>
          <a:p>
            <a:fld id="{EA8E86B0-B480-44B9-AB21-A27203066D1D}" type="datetimeFigureOut">
              <a:rPr lang="zh-TW" altLang="en-US" smtClean="0"/>
              <a:t>2023/9/14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661E0B8-6A4C-41C6-B9CD-EB14EF24CC05}"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a:t>按一下以編輯母片標題樣式</a:t>
            </a:r>
            <a:endParaRPr kumimoji="0" lang="en-US"/>
          </a:p>
        </p:txBody>
      </p:sp>
      <p:sp>
        <p:nvSpPr>
          <p:cNvPr id="3" name="Date Placeholder 2"/>
          <p:cNvSpPr>
            <a:spLocks noGrp="1"/>
          </p:cNvSpPr>
          <p:nvPr>
            <p:ph type="dt" sz="half" idx="10"/>
          </p:nvPr>
        </p:nvSpPr>
        <p:spPr/>
        <p:txBody>
          <a:bodyPr/>
          <a:lstStyle/>
          <a:p>
            <a:fld id="{EA8E86B0-B480-44B9-AB21-A27203066D1D}" type="datetimeFigureOut">
              <a:rPr lang="zh-TW" altLang="en-US" smtClean="0"/>
              <a:t>2023/9/14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C661E0B8-6A4C-41C6-B9CD-EB14EF24CC05}"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E86B0-B480-44B9-AB21-A27203066D1D}" type="datetimeFigureOut">
              <a:rPr lang="zh-TW" altLang="en-US" smtClean="0"/>
              <a:t>2023/9/14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C661E0B8-6A4C-41C6-B9CD-EB14EF24CC05}"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a:t>按一下以編輯母片標題樣式</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a:t>按一下以編輯母片文字樣式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Date Placeholder 4"/>
          <p:cNvSpPr>
            <a:spLocks noGrp="1"/>
          </p:cNvSpPr>
          <p:nvPr>
            <p:ph type="dt" sz="half" idx="10"/>
          </p:nvPr>
        </p:nvSpPr>
        <p:spPr/>
        <p:txBody>
          <a:bodyPr/>
          <a:lstStyle/>
          <a:p>
            <a:fld id="{EA8E86B0-B480-44B9-AB21-A27203066D1D}" type="datetimeFigureOut">
              <a:rPr lang="zh-TW" altLang="en-US" smtClean="0"/>
              <a:t>2023/9/14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661E0B8-6A4C-41C6-B9CD-EB14EF24CC05}"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a:t>按一下以編輯母片標題樣式</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a:t>按一下以編輯母片文字樣式</a:t>
            </a:r>
          </a:p>
        </p:txBody>
      </p:sp>
      <p:sp>
        <p:nvSpPr>
          <p:cNvPr id="5" name="Date Placeholder 4"/>
          <p:cNvSpPr>
            <a:spLocks noGrp="1"/>
          </p:cNvSpPr>
          <p:nvPr>
            <p:ph type="dt" sz="half" idx="10"/>
          </p:nvPr>
        </p:nvSpPr>
        <p:spPr/>
        <p:txBody>
          <a:bodyPr/>
          <a:lstStyle/>
          <a:p>
            <a:fld id="{EA8E86B0-B480-44B9-AB21-A27203066D1D}" type="datetimeFigureOut">
              <a:rPr lang="zh-TW" altLang="en-US" smtClean="0"/>
              <a:t>2023/9/14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a:xfrm>
            <a:off x="8077200" y="6356350"/>
            <a:ext cx="609600" cy="365125"/>
          </a:xfrm>
        </p:spPr>
        <p:txBody>
          <a:bodyPr/>
          <a:lstStyle/>
          <a:p>
            <a:fld id="{C661E0B8-6A4C-41C6-B9CD-EB14EF24CC05}" type="slidenum">
              <a:rPr lang="zh-TW" altLang="en-US" smtClean="0"/>
              <a:t>‹#›</a:t>
            </a:fld>
            <a:endParaRPr lang="zh-TW"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a:t>按一下圖示以新增圖片</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a:t>按一下以編輯母片標題樣式</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A8E86B0-B480-44B9-AB21-A27203066D1D}" type="datetimeFigureOut">
              <a:rPr lang="zh-TW" altLang="en-US" smtClean="0"/>
              <a:t>2023/9/14</a:t>
            </a:fld>
            <a:endParaRPr lang="zh-TW"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TW"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661E0B8-6A4C-41C6-B9CD-EB14EF24CC05}" type="slidenum">
              <a:rPr lang="zh-TW" altLang="en-US" smtClean="0"/>
              <a:t>‹#›</a:t>
            </a:fld>
            <a:endParaRPr lang="zh-TW"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lassroom.google.com/c/NTQ2MzU3MTE1NzA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1484784"/>
            <a:ext cx="7786471" cy="2901581"/>
          </a:xfrm>
        </p:spPr>
        <p:txBody>
          <a:bodyPr>
            <a:normAutofit fontScale="90000"/>
          </a:bodyPr>
          <a:lstStyle/>
          <a:p>
            <a:pPr algn="ctr"/>
            <a:r>
              <a:rPr lang="zh-TW" altLang="en-US" sz="6000" dirty="0">
                <a:solidFill>
                  <a:schemeClr val="tx1"/>
                </a:solidFill>
              </a:rPr>
              <a:t>歡   迎   光   臨   </a:t>
            </a:r>
            <a:r>
              <a:rPr lang="en-US" altLang="zh-TW" sz="6000" dirty="0">
                <a:solidFill>
                  <a:schemeClr val="tx1"/>
                </a:solidFill>
              </a:rPr>
              <a:t>804</a:t>
            </a:r>
            <a:br>
              <a:rPr lang="en-US" altLang="zh-TW" sz="6000" dirty="0">
                <a:solidFill>
                  <a:schemeClr val="tx1"/>
                </a:solidFill>
              </a:rPr>
            </a:br>
            <a:br>
              <a:rPr lang="en-US" altLang="zh-TW" sz="6000" dirty="0">
                <a:solidFill>
                  <a:schemeClr val="tx1"/>
                </a:solidFill>
              </a:rPr>
            </a:br>
            <a:r>
              <a:rPr lang="en-US" altLang="zh-TW" sz="5300" dirty="0">
                <a:solidFill>
                  <a:schemeClr val="tx1"/>
                </a:solidFill>
              </a:rPr>
              <a:t>112</a:t>
            </a:r>
            <a:r>
              <a:rPr lang="zh-TW" altLang="en-US" sz="5300" dirty="0">
                <a:solidFill>
                  <a:schemeClr val="tx1"/>
                </a:solidFill>
              </a:rPr>
              <a:t>學年度 第一學期  學校日</a:t>
            </a:r>
            <a:br>
              <a:rPr lang="en-US" altLang="zh-TW" sz="4400" dirty="0"/>
            </a:br>
            <a:endParaRPr lang="zh-TW" altLang="en-US" sz="4400" dirty="0"/>
          </a:p>
        </p:txBody>
      </p:sp>
      <p:pic>
        <p:nvPicPr>
          <p:cNvPr id="1028" name="Picture 4" descr="彩虹welcome图片设计元素素材免费下载(图片编号:3544473)-六图网"/>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4094" y="4072240"/>
            <a:ext cx="3196098" cy="26798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598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48680"/>
            <a:ext cx="8229600" cy="780696"/>
          </a:xfrm>
        </p:spPr>
        <p:txBody>
          <a:bodyPr>
            <a:normAutofit/>
          </a:bodyPr>
          <a:lstStyle/>
          <a:p>
            <a:r>
              <a:rPr lang="zh-TW" altLang="en-US" sz="2800" dirty="0"/>
              <a:t>家長協助配合、關照事項</a:t>
            </a:r>
            <a:r>
              <a:rPr lang="en-US" altLang="zh-TW" sz="2800" dirty="0"/>
              <a:t>:</a:t>
            </a:r>
            <a:endParaRPr lang="zh-TW" altLang="en-US" sz="2800" dirty="0"/>
          </a:p>
        </p:txBody>
      </p:sp>
      <p:sp>
        <p:nvSpPr>
          <p:cNvPr id="3" name="內容版面配置區 2"/>
          <p:cNvSpPr>
            <a:spLocks noGrp="1"/>
          </p:cNvSpPr>
          <p:nvPr>
            <p:ph idx="1"/>
          </p:nvPr>
        </p:nvSpPr>
        <p:spPr>
          <a:xfrm>
            <a:off x="457200" y="1329376"/>
            <a:ext cx="8435280" cy="5339984"/>
          </a:xfrm>
        </p:spPr>
        <p:txBody>
          <a:bodyPr>
            <a:normAutofit lnSpcReduction="10000"/>
          </a:bodyPr>
          <a:lstStyle/>
          <a:p>
            <a:r>
              <a:rPr lang="zh-TW" altLang="zh-TW" sz="2000" b="1" dirty="0">
                <a:cs typeface="Times New Roman" panose="02020603050405020304" pitchFamily="18" charset="0"/>
              </a:rPr>
              <a:t>一、善用親師生溝通管道</a:t>
            </a:r>
            <a:r>
              <a:rPr lang="en-US" altLang="zh-TW" sz="2000" b="1" dirty="0">
                <a:cs typeface="Times New Roman" panose="02020603050405020304" pitchFamily="18" charset="0"/>
              </a:rPr>
              <a:t>–</a:t>
            </a:r>
            <a:r>
              <a:rPr lang="zh-TW" altLang="zh-TW" sz="2000" b="1" dirty="0">
                <a:cs typeface="Times New Roman" panose="02020603050405020304" pitchFamily="18" charset="0"/>
              </a:rPr>
              <a:t>聯絡簿</a:t>
            </a:r>
            <a:endParaRPr lang="en-US" altLang="zh-TW" sz="2000" b="1" dirty="0">
              <a:cs typeface="Times New Roman" panose="02020603050405020304" pitchFamily="18" charset="0"/>
            </a:endParaRPr>
          </a:p>
          <a:p>
            <a:endParaRPr lang="en-US" altLang="zh-TW" sz="2000" b="1" dirty="0">
              <a:cs typeface="Times New Roman" panose="02020603050405020304" pitchFamily="18" charset="0"/>
            </a:endParaRPr>
          </a:p>
          <a:p>
            <a:pPr marL="0" indent="0">
              <a:buNone/>
            </a:pPr>
            <a:r>
              <a:rPr lang="en-US" altLang="zh-TW" sz="2000" dirty="0">
                <a:cs typeface="Times New Roman" panose="02020603050405020304" pitchFamily="18" charset="0"/>
              </a:rPr>
              <a:t>(1)</a:t>
            </a:r>
            <a:r>
              <a:rPr lang="zh-TW" altLang="en-US" sz="2000" b="1" dirty="0">
                <a:cs typeface="Times New Roman" panose="02020603050405020304" pitchFamily="18" charset="0"/>
              </a:rPr>
              <a:t>今日事、今日畢</a:t>
            </a:r>
            <a:r>
              <a:rPr lang="en-US" altLang="zh-TW" sz="2000" b="1" dirty="0">
                <a:cs typeface="Times New Roman" panose="02020603050405020304" pitchFamily="18" charset="0"/>
              </a:rPr>
              <a:t>:</a:t>
            </a:r>
            <a:r>
              <a:rPr lang="zh-TW" altLang="en-US" sz="2000" b="1" dirty="0">
                <a:cs typeface="Times New Roman" panose="02020603050405020304" pitchFamily="18" charset="0"/>
              </a:rPr>
              <a:t> </a:t>
            </a:r>
            <a:r>
              <a:rPr lang="zh-TW" altLang="zh-TW" sz="2000" dirty="0">
                <a:cs typeface="Times New Roman" panose="02020603050405020304" pitchFamily="18" charset="0"/>
              </a:rPr>
              <a:t>聯絡簿上有「各科作業、隔日測驗及應帶物品」一欄，</a:t>
            </a:r>
            <a:r>
              <a:rPr lang="zh-TW" altLang="en-US" sz="2000" dirty="0">
                <a:cs typeface="Times New Roman" panose="02020603050405020304" pitchFamily="18" charset="0"/>
              </a:rPr>
              <a:t>請協助督促</a:t>
            </a:r>
            <a:r>
              <a:rPr lang="zh-TW" altLang="zh-TW" sz="2000" dirty="0">
                <a:cs typeface="Times New Roman" panose="02020603050405020304" pitchFamily="18" charset="0"/>
              </a:rPr>
              <a:t>孩子每天睡前據此檢查是否</a:t>
            </a:r>
            <a:r>
              <a:rPr lang="zh-TW" altLang="zh-TW" sz="2000" b="1" dirty="0">
                <a:cs typeface="Times New Roman" panose="02020603050405020304" pitchFamily="18" charset="0"/>
              </a:rPr>
              <a:t>作業</a:t>
            </a:r>
            <a:r>
              <a:rPr lang="zh-TW" altLang="zh-TW" sz="2000" dirty="0">
                <a:cs typeface="Times New Roman" panose="02020603050405020304" pitchFamily="18" charset="0"/>
              </a:rPr>
              <a:t>都已</a:t>
            </a:r>
            <a:r>
              <a:rPr lang="zh-TW" altLang="zh-TW" sz="2000" b="1" dirty="0">
                <a:cs typeface="Times New Roman" panose="02020603050405020304" pitchFamily="18" charset="0"/>
              </a:rPr>
              <a:t>完成</a:t>
            </a:r>
            <a:r>
              <a:rPr lang="zh-TW" altLang="zh-TW" sz="2000" dirty="0">
                <a:cs typeface="Times New Roman" panose="02020603050405020304" pitchFamily="18" charset="0"/>
              </a:rPr>
              <a:t>、該準備的</a:t>
            </a:r>
            <a:r>
              <a:rPr lang="zh-TW" altLang="zh-TW" sz="2000" b="1" dirty="0">
                <a:cs typeface="Times New Roman" panose="02020603050405020304" pitchFamily="18" charset="0"/>
              </a:rPr>
              <a:t>隔日測驗範圍</a:t>
            </a:r>
            <a:r>
              <a:rPr lang="zh-TW" altLang="zh-TW" sz="2000" dirty="0">
                <a:cs typeface="Times New Roman" panose="02020603050405020304" pitchFamily="18" charset="0"/>
              </a:rPr>
              <a:t>是否已</a:t>
            </a:r>
            <a:r>
              <a:rPr lang="zh-TW" altLang="zh-TW" sz="2000" b="1" dirty="0">
                <a:cs typeface="Times New Roman" panose="02020603050405020304" pitchFamily="18" charset="0"/>
              </a:rPr>
              <a:t>熟讀</a:t>
            </a:r>
            <a:r>
              <a:rPr lang="zh-TW" altLang="en-US" sz="2000" dirty="0">
                <a:cs typeface="Times New Roman" panose="02020603050405020304" pitchFamily="18" charset="0"/>
              </a:rPr>
              <a:t>或</a:t>
            </a:r>
            <a:r>
              <a:rPr lang="zh-TW" altLang="zh-TW" sz="2000" dirty="0">
                <a:cs typeface="Times New Roman" panose="02020603050405020304" pitchFamily="18" charset="0"/>
              </a:rPr>
              <a:t>是否已</a:t>
            </a:r>
            <a:r>
              <a:rPr lang="zh-TW" altLang="zh-TW" sz="2000" b="1" dirty="0">
                <a:cs typeface="Times New Roman" panose="02020603050405020304" pitchFamily="18" charset="0"/>
              </a:rPr>
              <a:t>帶齊物品</a:t>
            </a:r>
            <a:r>
              <a:rPr lang="zh-TW" altLang="zh-TW" sz="2000" dirty="0">
                <a:cs typeface="Times New Roman" panose="02020603050405020304" pitchFamily="18" charset="0"/>
              </a:rPr>
              <a:t>。希望養成孩子自我負責</a:t>
            </a:r>
            <a:r>
              <a:rPr lang="zh-TW" altLang="en-US" sz="2000" dirty="0">
                <a:cs typeface="Times New Roman" panose="02020603050405020304" pitchFamily="18" charset="0"/>
              </a:rPr>
              <a:t>的態度與</a:t>
            </a:r>
            <a:r>
              <a:rPr lang="zh-TW" altLang="zh-TW" sz="2000" dirty="0">
                <a:cs typeface="Times New Roman" panose="02020603050405020304" pitchFamily="18" charset="0"/>
              </a:rPr>
              <a:t>今日事今日畢</a:t>
            </a:r>
            <a:r>
              <a:rPr lang="zh-TW" altLang="en-US" sz="2000" dirty="0">
                <a:cs typeface="Times New Roman" panose="02020603050405020304" pitchFamily="18" charset="0"/>
              </a:rPr>
              <a:t>的好習慣</a:t>
            </a:r>
            <a:r>
              <a:rPr lang="zh-TW" altLang="zh-TW" sz="2000" dirty="0">
                <a:cs typeface="Times New Roman" panose="02020603050405020304" pitchFamily="18" charset="0"/>
              </a:rPr>
              <a:t>。</a:t>
            </a:r>
            <a:endParaRPr lang="en-US" altLang="zh-TW" sz="2000" dirty="0">
              <a:cs typeface="Times New Roman" panose="02020603050405020304" pitchFamily="18" charset="0"/>
            </a:endParaRPr>
          </a:p>
          <a:p>
            <a:pPr marL="0" indent="0">
              <a:buNone/>
            </a:pPr>
            <a:endParaRPr lang="en-US" altLang="zh-TW" sz="2000" dirty="0">
              <a:cs typeface="Times New Roman" panose="02020603050405020304" pitchFamily="18" charset="0"/>
            </a:endParaRPr>
          </a:p>
          <a:p>
            <a:pPr marL="0" indent="0">
              <a:buNone/>
            </a:pPr>
            <a:r>
              <a:rPr lang="en-US" altLang="zh-TW" sz="2000" dirty="0">
                <a:cs typeface="Times New Roman" panose="02020603050405020304" pitchFamily="18" charset="0"/>
              </a:rPr>
              <a:t>(2)</a:t>
            </a:r>
            <a:r>
              <a:rPr lang="zh-TW" altLang="zh-TW" sz="2000" b="1" dirty="0">
                <a:cs typeface="Times New Roman" panose="02020603050405020304" pitchFamily="18" charset="0"/>
              </a:rPr>
              <a:t>生活點滴書寫</a:t>
            </a:r>
            <a:r>
              <a:rPr lang="en-US" altLang="zh-TW" sz="2000" b="1" dirty="0">
                <a:cs typeface="Times New Roman" panose="02020603050405020304" pitchFamily="18" charset="0"/>
              </a:rPr>
              <a:t>:</a:t>
            </a:r>
            <a:r>
              <a:rPr lang="zh-TW" altLang="en-US" sz="2000" dirty="0">
                <a:cs typeface="Times New Roman" panose="02020603050405020304" pitchFamily="18" charset="0"/>
              </a:rPr>
              <a:t>為培養基本表達能力，書寫至少</a:t>
            </a:r>
            <a:r>
              <a:rPr lang="en-US" altLang="zh-TW" sz="2000" b="1" dirty="0">
                <a:cs typeface="Times New Roman" panose="02020603050405020304" pitchFamily="18" charset="0"/>
              </a:rPr>
              <a:t>100</a:t>
            </a:r>
            <a:r>
              <a:rPr lang="zh-TW" altLang="en-US" sz="2000" b="1" dirty="0">
                <a:cs typeface="Times New Roman" panose="02020603050405020304" pitchFamily="18" charset="0"/>
              </a:rPr>
              <a:t>字</a:t>
            </a:r>
            <a:r>
              <a:rPr lang="zh-TW" altLang="en-US" sz="2000" dirty="0">
                <a:cs typeface="Times New Roman" panose="02020603050405020304" pitchFamily="18" charset="0"/>
              </a:rPr>
              <a:t>。家長</a:t>
            </a:r>
            <a:r>
              <a:rPr lang="zh-TW" altLang="zh-TW" sz="2000" dirty="0">
                <a:cs typeface="Times New Roman" panose="02020603050405020304" pitchFamily="18" charset="0"/>
              </a:rPr>
              <a:t>可</a:t>
            </a:r>
            <a:r>
              <a:rPr lang="zh-TW" altLang="en-US" sz="2000" dirty="0">
                <a:cs typeface="Times New Roman" panose="02020603050405020304" pitchFamily="18" charset="0"/>
              </a:rPr>
              <a:t>藉此</a:t>
            </a:r>
            <a:r>
              <a:rPr lang="zh-TW" altLang="zh-TW" sz="2000" dirty="0">
                <a:cs typeface="Times New Roman" panose="02020603050405020304" pitchFamily="18" charset="0"/>
              </a:rPr>
              <a:t>了解孩子在校</a:t>
            </a:r>
            <a:r>
              <a:rPr lang="zh-TW" altLang="en-US" sz="2000" dirty="0">
                <a:cs typeface="Times New Roman" panose="02020603050405020304" pitchFamily="18" charset="0"/>
              </a:rPr>
              <a:t>生活</a:t>
            </a:r>
            <a:r>
              <a:rPr lang="zh-TW" altLang="zh-TW" sz="2000" dirty="0">
                <a:cs typeface="Times New Roman" panose="02020603050405020304" pitchFamily="18" charset="0"/>
              </a:rPr>
              <a:t>狀況、孩子想法</a:t>
            </a:r>
            <a:r>
              <a:rPr lang="zh-TW" altLang="en-US" sz="2000" dirty="0">
                <a:cs typeface="Times New Roman" panose="02020603050405020304" pitchFamily="18" charset="0"/>
              </a:rPr>
              <a:t>等</a:t>
            </a:r>
            <a:r>
              <a:rPr lang="zh-TW" altLang="zh-TW" sz="2000" dirty="0">
                <a:cs typeface="Times New Roman" panose="02020603050405020304" pitchFamily="18" charset="0"/>
              </a:rPr>
              <a:t>，</a:t>
            </a:r>
            <a:r>
              <a:rPr lang="zh-TW" altLang="en-US" sz="2000" dirty="0">
                <a:cs typeface="Times New Roman" panose="02020603050405020304" pitchFamily="18" charset="0"/>
              </a:rPr>
              <a:t>煩請</a:t>
            </a:r>
            <a:r>
              <a:rPr lang="zh-TW" altLang="zh-TW" sz="2000" dirty="0">
                <a:cs typeface="Times New Roman" panose="02020603050405020304" pitchFamily="18" charset="0"/>
              </a:rPr>
              <a:t>家長仔細閱讀之後</a:t>
            </a:r>
            <a:r>
              <a:rPr lang="zh-TW" altLang="en-US" sz="2000" dirty="0">
                <a:cs typeface="Times New Roman" panose="02020603050405020304" pitchFamily="18" charset="0"/>
              </a:rPr>
              <a:t>，</a:t>
            </a:r>
            <a:r>
              <a:rPr lang="zh-TW" altLang="zh-TW" sz="2000" dirty="0">
                <a:cs typeface="Times New Roman" panose="02020603050405020304" pitchFamily="18" charset="0"/>
              </a:rPr>
              <a:t>再親自</a:t>
            </a:r>
            <a:r>
              <a:rPr lang="zh-TW" altLang="zh-TW" sz="2000" b="1" dirty="0">
                <a:cs typeface="Times New Roman" panose="02020603050405020304" pitchFamily="18" charset="0"/>
              </a:rPr>
              <a:t>簽名</a:t>
            </a:r>
            <a:r>
              <a:rPr lang="zh-TW" altLang="zh-TW" sz="2000" dirty="0">
                <a:cs typeface="Times New Roman" panose="02020603050405020304" pitchFamily="18" charset="0"/>
              </a:rPr>
              <a:t>讓孩子知道爸媽對他們每天在校生活的關心</a:t>
            </a:r>
            <a:r>
              <a:rPr lang="zh-TW" altLang="en-US" sz="2000" dirty="0">
                <a:cs typeface="Times New Roman" panose="02020603050405020304" pitchFamily="18" charset="0"/>
              </a:rPr>
              <a:t>。不過為了獎勵孩子獨立自主，偶有一日免於寫生活點滴的狀況，例如</a:t>
            </a:r>
            <a:r>
              <a:rPr lang="en-US" altLang="zh-TW" sz="2000" dirty="0">
                <a:cs typeface="Times New Roman" panose="02020603050405020304" pitchFamily="18" charset="0"/>
              </a:rPr>
              <a:t>:</a:t>
            </a:r>
            <a:r>
              <a:rPr lang="zh-TW" altLang="en-US" sz="2000" dirty="0">
                <a:cs typeface="Times New Roman" panose="02020603050405020304" pitchFamily="18" charset="0"/>
              </a:rPr>
              <a:t>班級因自我管理表現優良而獲整潔或秩序獎狀或生活點滴作業完成確實等等。</a:t>
            </a:r>
            <a:endParaRPr lang="en-US" altLang="zh-TW" sz="2000" dirty="0">
              <a:cs typeface="Times New Roman" panose="02020603050405020304" pitchFamily="18" charset="0"/>
            </a:endParaRPr>
          </a:p>
          <a:p>
            <a:pPr marL="0" indent="0">
              <a:buNone/>
            </a:pPr>
            <a:endParaRPr lang="en-US" altLang="zh-TW" sz="2000" dirty="0">
              <a:cs typeface="Times New Roman" panose="02020603050405020304" pitchFamily="18" charset="0"/>
            </a:endParaRPr>
          </a:p>
          <a:p>
            <a:pPr marL="0" indent="0">
              <a:buNone/>
            </a:pPr>
            <a:r>
              <a:rPr lang="en-US" altLang="zh-TW" sz="2000" dirty="0">
                <a:cs typeface="Times New Roman" panose="02020603050405020304" pitchFamily="18" charset="0"/>
              </a:rPr>
              <a:t>(3)</a:t>
            </a:r>
            <a:r>
              <a:rPr lang="zh-TW" altLang="en-US" sz="2000" b="1" dirty="0">
                <a:cs typeface="Times New Roman" panose="02020603050405020304" pitchFamily="18" charset="0"/>
              </a:rPr>
              <a:t>留心聯絡簿之批閱內容</a:t>
            </a:r>
            <a:r>
              <a:rPr lang="en-US" altLang="zh-TW" sz="2000" b="1" dirty="0">
                <a:cs typeface="Times New Roman" panose="02020603050405020304" pitchFamily="18" charset="0"/>
              </a:rPr>
              <a:t>:</a:t>
            </a:r>
            <a:r>
              <a:rPr lang="zh-TW" altLang="en-US" sz="2000" b="1" dirty="0">
                <a:cs typeface="Times New Roman" panose="02020603050405020304" pitchFamily="18" charset="0"/>
              </a:rPr>
              <a:t> </a:t>
            </a:r>
            <a:r>
              <a:rPr lang="zh-TW" altLang="en-US" sz="2000" dirty="0">
                <a:cs typeface="Times New Roman" panose="02020603050405020304" pitchFamily="18" charset="0"/>
              </a:rPr>
              <a:t>聯絡簿老師每日批閱後若發現各欄位有缺漏，包含</a:t>
            </a:r>
            <a:r>
              <a:rPr lang="zh-TW" altLang="en-US" sz="2000" dirty="0"/>
              <a:t>小考成績、離校時間、到家時間等，會以</a:t>
            </a:r>
            <a:r>
              <a:rPr lang="en-US" altLang="zh-TW" sz="2000" b="1" dirty="0">
                <a:solidFill>
                  <a:srgbClr val="FF0000"/>
                </a:solidFill>
              </a:rPr>
              <a:t>?</a:t>
            </a:r>
            <a:r>
              <a:rPr lang="zh-TW" altLang="en-US" sz="2000" dirty="0"/>
              <a:t>表示，請協助瞭解，也請多注意 孩子的學習、交友、去向，有您的適時鼓勵及關心，孩子一定會學得更好，且「多一分的關心則少一分的問題」。</a:t>
            </a:r>
            <a:endParaRPr lang="en-US" altLang="zh-TW" sz="2000" dirty="0"/>
          </a:p>
        </p:txBody>
      </p:sp>
    </p:spTree>
    <p:extLst>
      <p:ext uri="{BB962C8B-B14F-4D97-AF65-F5344CB8AC3E}">
        <p14:creationId xmlns:p14="http://schemas.microsoft.com/office/powerpoint/2010/main" val="4023383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764704"/>
            <a:ext cx="8568952" cy="5386090"/>
          </a:xfrm>
          <a:prstGeom prst="rect">
            <a:avLst/>
          </a:prstGeom>
        </p:spPr>
        <p:txBody>
          <a:bodyPr wrap="square">
            <a:spAutoFit/>
          </a:bodyPr>
          <a:lstStyle/>
          <a:p>
            <a:pPr marL="274320" lvl="0" indent="-274320">
              <a:spcBef>
                <a:spcPct val="20000"/>
              </a:spcBef>
              <a:buClr>
                <a:srgbClr val="0BD0D9"/>
              </a:buClr>
              <a:buSzPct val="95000"/>
              <a:buFont typeface="Wingdings 2"/>
              <a:buChar char=""/>
            </a:pPr>
            <a:r>
              <a:rPr lang="zh-TW" altLang="en-US" sz="2000" b="1" dirty="0">
                <a:solidFill>
                  <a:prstClr val="black"/>
                </a:solidFill>
              </a:rPr>
              <a:t>二、協助孩子提升學習力、培養獨立自主的能力</a:t>
            </a:r>
            <a:endParaRPr lang="en-US" altLang="zh-TW" sz="2000" b="1" dirty="0">
              <a:solidFill>
                <a:prstClr val="black"/>
              </a:solidFill>
            </a:endParaRPr>
          </a:p>
          <a:p>
            <a:pPr marL="274320" lvl="0" indent="-274320">
              <a:spcBef>
                <a:spcPct val="20000"/>
              </a:spcBef>
              <a:buClr>
                <a:srgbClr val="0BD0D9"/>
              </a:buClr>
              <a:buSzPct val="95000"/>
              <a:buFont typeface="Wingdings 2"/>
              <a:buChar char=""/>
            </a:pPr>
            <a:endParaRPr lang="en-US" altLang="zh-TW" sz="2000" b="1" dirty="0">
              <a:solidFill>
                <a:prstClr val="black"/>
              </a:solidFill>
            </a:endParaRPr>
          </a:p>
          <a:p>
            <a:pPr marL="304800" algn="just">
              <a:spcAft>
                <a:spcPts val="0"/>
              </a:spcAft>
            </a:pPr>
            <a:r>
              <a:rPr lang="en-US" altLang="zh-TW" sz="2000" b="1" kern="100" dirty="0">
                <a:latin typeface="新細明體" panose="02020500000000000000" pitchFamily="18" charset="-120"/>
                <a:cs typeface="Times New Roman" panose="02020603050405020304" pitchFamily="18" charset="0"/>
              </a:rPr>
              <a:t>(1)</a:t>
            </a:r>
            <a:r>
              <a:rPr lang="zh-TW" altLang="zh-TW" sz="2000" b="1" kern="100" dirty="0">
                <a:solidFill>
                  <a:prstClr val="black"/>
                </a:solidFill>
                <a:latin typeface="Calibri" panose="020F0502020204030204" pitchFamily="34" charset="0"/>
                <a:cs typeface="Times New Roman" panose="02020603050405020304" pitchFamily="18" charset="0"/>
              </a:rPr>
              <a:t>上課專心聽講、回家徹底</a:t>
            </a:r>
            <a:r>
              <a:rPr lang="zh-TW" altLang="en-US" sz="2000" b="1" kern="100" dirty="0">
                <a:solidFill>
                  <a:prstClr val="black"/>
                </a:solidFill>
                <a:latin typeface="Calibri" panose="020F0502020204030204" pitchFamily="34" charset="0"/>
                <a:cs typeface="Times New Roman" panose="02020603050405020304" pitchFamily="18" charset="0"/>
              </a:rPr>
              <a:t>複習，</a:t>
            </a:r>
            <a:r>
              <a:rPr lang="zh-TW" altLang="en-US" sz="2000" b="1" kern="100" dirty="0">
                <a:solidFill>
                  <a:srgbClr val="FF0000"/>
                </a:solidFill>
                <a:latin typeface="Calibri" panose="020F0502020204030204" pitchFamily="34" charset="0"/>
                <a:cs typeface="Times New Roman" panose="02020603050405020304" pitchFamily="18" charset="0"/>
              </a:rPr>
              <a:t>勿依賴補習</a:t>
            </a:r>
            <a:r>
              <a:rPr lang="zh-TW" altLang="en-US" sz="2000" b="1" kern="100" dirty="0">
                <a:solidFill>
                  <a:prstClr val="black"/>
                </a:solidFill>
                <a:latin typeface="Calibri" panose="020F0502020204030204" pitchFamily="34" charset="0"/>
                <a:cs typeface="Times New Roman" panose="02020603050405020304" pitchFamily="18" charset="0"/>
              </a:rPr>
              <a:t>。</a:t>
            </a:r>
            <a:r>
              <a:rPr lang="zh-TW" altLang="en-US" sz="2000" kern="100" dirty="0">
                <a:latin typeface="Calibri" panose="020F0502020204030204" pitchFamily="34" charset="0"/>
                <a:cs typeface="Times New Roman" panose="02020603050405020304" pitchFamily="18" charset="0"/>
              </a:rPr>
              <a:t>國中課業著重在「今日教、今日讀」，此外還要</a:t>
            </a:r>
            <a:r>
              <a:rPr lang="zh-TW" altLang="zh-TW" sz="2000" kern="100" dirty="0">
                <a:latin typeface="Calibri" panose="020F0502020204030204" pitchFamily="34" charset="0"/>
                <a:cs typeface="Times New Roman" panose="02020603050405020304" pitchFamily="18" charset="0"/>
              </a:rPr>
              <a:t>將</a:t>
            </a:r>
            <a:r>
              <a:rPr lang="zh-TW" altLang="en-US" sz="2000" kern="100" dirty="0">
                <a:latin typeface="Calibri" panose="020F0502020204030204" pitchFamily="34" charset="0"/>
                <a:cs typeface="Times New Roman" panose="02020603050405020304" pitchFamily="18" charset="0"/>
              </a:rPr>
              <a:t>隔天</a:t>
            </a:r>
            <a:r>
              <a:rPr lang="zh-TW" altLang="zh-TW" sz="2000" kern="100" dirty="0">
                <a:latin typeface="Calibri" panose="020F0502020204030204" pitchFamily="34" charset="0"/>
                <a:cs typeface="Times New Roman" panose="02020603050405020304" pitchFamily="18" charset="0"/>
              </a:rPr>
              <a:t>小考範圍確實</a:t>
            </a:r>
            <a:r>
              <a:rPr lang="zh-TW" altLang="en-US" sz="2000" kern="100" dirty="0">
                <a:latin typeface="Calibri" panose="020F0502020204030204" pitchFamily="34" charset="0"/>
                <a:cs typeface="Times New Roman" panose="02020603050405020304" pitchFamily="18" charset="0"/>
              </a:rPr>
              <a:t>精熟讀完、練習</a:t>
            </a:r>
            <a:r>
              <a:rPr lang="zh-TW" altLang="zh-TW" sz="2000" kern="100" dirty="0">
                <a:latin typeface="Calibri" panose="020F0502020204030204" pitchFamily="34" charset="0"/>
                <a:cs typeface="Times New Roman" panose="02020603050405020304" pitchFamily="18" charset="0"/>
              </a:rPr>
              <a:t>完</a:t>
            </a:r>
            <a:r>
              <a:rPr lang="zh-TW" altLang="en-US" sz="2000" kern="100" dirty="0">
                <a:latin typeface="Calibri" panose="020F0502020204030204" pitchFamily="34" charset="0"/>
                <a:cs typeface="Times New Roman" panose="02020603050405020304" pitchFamily="18" charset="0"/>
              </a:rPr>
              <a:t>才是「徹底」讀完書了</a:t>
            </a:r>
            <a:r>
              <a:rPr lang="zh-TW" altLang="zh-TW" sz="2000" kern="100" dirty="0">
                <a:latin typeface="Calibri" panose="020F0502020204030204" pitchFamily="34" charset="0"/>
                <a:cs typeface="Times New Roman" panose="02020603050405020304" pitchFamily="18" charset="0"/>
              </a:rPr>
              <a:t>。</a:t>
            </a:r>
            <a:r>
              <a:rPr lang="zh-TW" altLang="en-US" sz="2000" kern="100" dirty="0">
                <a:latin typeface="Calibri" panose="020F0502020204030204" pitchFamily="34" charset="0"/>
                <a:cs typeface="Times New Roman" panose="02020603050405020304" pitchFamily="18" charset="0"/>
              </a:rPr>
              <a:t>白天學校課程乃是「正餐」，課後補習只能算是「維他命」，善用精神體力最好的時候學習，事半功倍，若真有需要補足上課未聽懂或漏聽的才去課後「輔助」，吃維他命補營養，若本末倒置非常不利學習健康發展。</a:t>
            </a:r>
            <a:endParaRPr lang="en-US" altLang="zh-TW" sz="2000" kern="100" dirty="0">
              <a:latin typeface="Calibri" panose="020F0502020204030204" pitchFamily="34" charset="0"/>
              <a:cs typeface="Times New Roman" panose="02020603050405020304" pitchFamily="18" charset="0"/>
            </a:endParaRPr>
          </a:p>
          <a:p>
            <a:pPr marL="304800" algn="just">
              <a:spcAft>
                <a:spcPts val="0"/>
              </a:spcAft>
            </a:pPr>
            <a:r>
              <a:rPr lang="en-US" altLang="zh-TW" sz="2000" kern="100" dirty="0">
                <a:latin typeface="Calibri" panose="020F0502020204030204" pitchFamily="34" charset="0"/>
                <a:cs typeface="Times New Roman" panose="02020603050405020304" pitchFamily="18" charset="0"/>
              </a:rPr>
              <a:t>(2)</a:t>
            </a:r>
            <a:r>
              <a:rPr lang="zh-TW" altLang="en-US" sz="2000" b="1" kern="100" dirty="0">
                <a:latin typeface="Calibri" panose="020F0502020204030204" pitchFamily="34" charset="0"/>
                <a:cs typeface="Times New Roman" panose="02020603050405020304" pitchFamily="18" charset="0"/>
              </a:rPr>
              <a:t>針對各學科不同特性</a:t>
            </a:r>
            <a:r>
              <a:rPr lang="zh-TW" altLang="en-US" sz="2000" b="1" kern="100" dirty="0">
                <a:solidFill>
                  <a:srgbClr val="FF0000"/>
                </a:solidFill>
                <a:latin typeface="Calibri" panose="020F0502020204030204" pitchFamily="34" charset="0"/>
                <a:cs typeface="Times New Roman" panose="02020603050405020304" pitchFamily="18" charset="0"/>
              </a:rPr>
              <a:t>發展出適合個人的學習方式</a:t>
            </a:r>
            <a:r>
              <a:rPr lang="zh-TW" altLang="en-US" sz="2000" b="1" kern="100" dirty="0">
                <a:latin typeface="Calibri" panose="020F0502020204030204" pitchFamily="34" charset="0"/>
                <a:cs typeface="Times New Roman" panose="02020603050405020304" pitchFamily="18" charset="0"/>
              </a:rPr>
              <a:t>。例如</a:t>
            </a:r>
            <a:r>
              <a:rPr lang="en-US" altLang="zh-TW" sz="2000" b="1" kern="100" dirty="0">
                <a:latin typeface="Calibri" panose="020F0502020204030204" pitchFamily="34" charset="0"/>
                <a:cs typeface="Times New Roman" panose="02020603050405020304" pitchFamily="18" charset="0"/>
              </a:rPr>
              <a:t>:</a:t>
            </a:r>
            <a:r>
              <a:rPr lang="zh-TW" altLang="zh-TW" sz="2000" b="1" kern="100" dirty="0">
                <a:latin typeface="Calibri" panose="020F0502020204030204" pitchFamily="34" charset="0"/>
                <a:cs typeface="Times New Roman" panose="02020603050405020304" pitchFamily="18" charset="0"/>
              </a:rPr>
              <a:t>英文</a:t>
            </a:r>
            <a:r>
              <a:rPr lang="zh-TW" altLang="en-US" sz="2000" b="1" kern="100" dirty="0">
                <a:latin typeface="Calibri" panose="020F0502020204030204" pitchFamily="34" charset="0"/>
                <a:cs typeface="Times New Roman" panose="02020603050405020304" pitchFamily="18" charset="0"/>
              </a:rPr>
              <a:t>科</a:t>
            </a:r>
            <a:r>
              <a:rPr lang="zh-TW" altLang="en-US" sz="2000" kern="100" dirty="0">
                <a:latin typeface="Calibri" panose="020F0502020204030204" pitchFamily="34" charset="0"/>
                <a:cs typeface="Times New Roman" panose="02020603050405020304" pitchFamily="18" charset="0"/>
              </a:rPr>
              <a:t>須</a:t>
            </a:r>
            <a:r>
              <a:rPr lang="zh-TW" altLang="zh-TW" sz="2000" kern="100" dirty="0">
                <a:latin typeface="Calibri" panose="020F0502020204030204" pitchFamily="34" charset="0"/>
                <a:cs typeface="Times New Roman" panose="02020603050405020304" pitchFamily="18" charset="0"/>
              </a:rPr>
              <a:t>多讀</a:t>
            </a:r>
            <a:endParaRPr lang="en-US" altLang="zh-TW" sz="2000" kern="100" dirty="0">
              <a:latin typeface="Calibri" panose="020F0502020204030204" pitchFamily="34" charset="0"/>
              <a:cs typeface="Times New Roman" panose="02020603050405020304" pitchFamily="18" charset="0"/>
            </a:endParaRPr>
          </a:p>
          <a:p>
            <a:pPr marL="304800" algn="just">
              <a:spcAft>
                <a:spcPts val="0"/>
              </a:spcAft>
            </a:pPr>
            <a:r>
              <a:rPr lang="zh-TW" altLang="en-US" sz="2000" kern="100" dirty="0">
                <a:latin typeface="Calibri" panose="020F0502020204030204" pitchFamily="34" charset="0"/>
                <a:cs typeface="Times New Roman" panose="02020603050405020304" pitchFamily="18" charset="0"/>
              </a:rPr>
              <a:t>、</a:t>
            </a:r>
            <a:r>
              <a:rPr lang="zh-TW" altLang="zh-TW" sz="2000" kern="100" dirty="0">
                <a:latin typeface="Calibri" panose="020F0502020204030204" pitchFamily="34" charset="0"/>
                <a:cs typeface="Times New Roman" panose="02020603050405020304" pitchFamily="18" charset="0"/>
              </a:rPr>
              <a:t>多背</a:t>
            </a:r>
            <a:r>
              <a:rPr lang="zh-TW" altLang="en-US" sz="2000" kern="100" dirty="0">
                <a:latin typeface="Calibri" panose="020F0502020204030204" pitchFamily="34" charset="0"/>
                <a:cs typeface="Times New Roman" panose="02020603050405020304" pitchFamily="18" charset="0"/>
              </a:rPr>
              <a:t>、</a:t>
            </a:r>
            <a:r>
              <a:rPr lang="zh-TW" altLang="zh-TW" sz="2000" kern="100" dirty="0">
                <a:latin typeface="Calibri" panose="020F0502020204030204" pitchFamily="34" charset="0"/>
                <a:cs typeface="Times New Roman" panose="02020603050405020304" pitchFamily="18" charset="0"/>
              </a:rPr>
              <a:t>多聽</a:t>
            </a:r>
            <a:r>
              <a:rPr lang="zh-TW" altLang="en-US" sz="2000" kern="100" dirty="0">
                <a:latin typeface="Calibri" panose="020F0502020204030204" pitchFamily="34" charset="0"/>
                <a:cs typeface="Times New Roman" panose="02020603050405020304" pitchFamily="18" charset="0"/>
              </a:rPr>
              <a:t>、</a:t>
            </a:r>
            <a:r>
              <a:rPr lang="zh-TW" altLang="zh-TW" sz="2000" kern="100" dirty="0">
                <a:latin typeface="Calibri" panose="020F0502020204030204" pitchFamily="34" charset="0"/>
                <a:cs typeface="Times New Roman" panose="02020603050405020304" pitchFamily="18" charset="0"/>
              </a:rPr>
              <a:t>多</a:t>
            </a:r>
            <a:r>
              <a:rPr lang="zh-TW" altLang="en-US" sz="2000" kern="100" dirty="0">
                <a:latin typeface="Calibri" panose="020F0502020204030204" pitchFamily="34" charset="0"/>
                <a:cs typeface="Times New Roman" panose="02020603050405020304" pitchFamily="18" charset="0"/>
              </a:rPr>
              <a:t>練，生活中多接觸英語讀物或節目等。最基本的單字片語該熟記的一定要花時間下功夫。</a:t>
            </a:r>
            <a:r>
              <a:rPr lang="zh-TW" altLang="zh-TW" sz="2000" b="1" kern="100" dirty="0">
                <a:latin typeface="Calibri" panose="020F0502020204030204" pitchFamily="34" charset="0"/>
                <a:cs typeface="Times New Roman" panose="02020603050405020304" pitchFamily="18" charset="0"/>
              </a:rPr>
              <a:t>國文</a:t>
            </a:r>
            <a:r>
              <a:rPr lang="zh-TW" altLang="zh-TW" sz="2000" kern="100" dirty="0">
                <a:latin typeface="Calibri" panose="020F0502020204030204" pitchFamily="34" charset="0"/>
                <a:cs typeface="Times New Roman" panose="02020603050405020304" pitchFamily="18" charset="0"/>
              </a:rPr>
              <a:t>方面除</a:t>
            </a:r>
            <a:r>
              <a:rPr lang="zh-TW" altLang="en-US" sz="2000" kern="100" dirty="0">
                <a:latin typeface="Calibri" panose="020F0502020204030204" pitchFamily="34" charset="0"/>
                <a:cs typeface="Times New Roman" panose="02020603050405020304" pitchFamily="18" charset="0"/>
              </a:rPr>
              <a:t>熟記</a:t>
            </a:r>
            <a:r>
              <a:rPr lang="zh-TW" altLang="zh-TW" sz="2000" kern="100" dirty="0">
                <a:latin typeface="Calibri" panose="020F0502020204030204" pitchFamily="34" charset="0"/>
                <a:cs typeface="Times New Roman" panose="02020603050405020304" pitchFamily="18" charset="0"/>
              </a:rPr>
              <a:t>背誦外，更須培養作文能力</a:t>
            </a:r>
            <a:r>
              <a:rPr lang="en-US" altLang="zh-TW" sz="2000" kern="100" dirty="0">
                <a:latin typeface="Calibri" panose="020F0502020204030204" pitchFamily="34" charset="0"/>
                <a:cs typeface="Times New Roman" panose="02020603050405020304" pitchFamily="18" charset="0"/>
              </a:rPr>
              <a:t>(</a:t>
            </a:r>
            <a:r>
              <a:rPr lang="zh-TW" altLang="en-US" sz="2000" kern="100" dirty="0">
                <a:latin typeface="Calibri" panose="020F0502020204030204" pitchFamily="34" charset="0"/>
                <a:cs typeface="Times New Roman" panose="02020603050405020304" pitchFamily="18" charset="0"/>
              </a:rPr>
              <a:t>例</a:t>
            </a:r>
            <a:r>
              <a:rPr lang="en-US" altLang="zh-TW" sz="2000" kern="100" dirty="0">
                <a:latin typeface="Calibri" panose="020F0502020204030204" pitchFamily="34" charset="0"/>
                <a:cs typeface="Times New Roman" panose="02020603050405020304" pitchFamily="18" charset="0"/>
              </a:rPr>
              <a:t>:</a:t>
            </a:r>
            <a:r>
              <a:rPr lang="zh-TW" altLang="en-US" sz="2000" kern="100" dirty="0">
                <a:latin typeface="Calibri" panose="020F0502020204030204" pitchFamily="34" charset="0"/>
                <a:cs typeface="Times New Roman" panose="02020603050405020304" pitchFamily="18" charset="0"/>
              </a:rPr>
              <a:t>聯絡簿 生活點滴</a:t>
            </a:r>
            <a:r>
              <a:rPr lang="en-US" altLang="zh-TW" sz="2000" kern="100" dirty="0">
                <a:latin typeface="Calibri" panose="020F0502020204030204" pitchFamily="34" charset="0"/>
                <a:cs typeface="Times New Roman" panose="02020603050405020304" pitchFamily="18" charset="0"/>
              </a:rPr>
              <a:t>)</a:t>
            </a:r>
            <a:r>
              <a:rPr lang="zh-TW" altLang="en-US" sz="2000" kern="100" dirty="0">
                <a:latin typeface="Calibri" panose="020F0502020204030204" pitchFamily="34" charset="0"/>
                <a:cs typeface="Times New Roman" panose="02020603050405020304" pitchFamily="18" charset="0"/>
              </a:rPr>
              <a:t>與</a:t>
            </a:r>
            <a:r>
              <a:rPr lang="zh-TW" altLang="zh-TW" sz="2000" kern="100" dirty="0">
                <a:latin typeface="Calibri" panose="020F0502020204030204" pitchFamily="34" charset="0"/>
                <a:cs typeface="Times New Roman" panose="02020603050405020304" pitchFamily="18" charset="0"/>
              </a:rPr>
              <a:t>多多閱讀佳文</a:t>
            </a:r>
            <a:r>
              <a:rPr lang="en-US" altLang="zh-TW" sz="2000" kern="100" dirty="0">
                <a:latin typeface="Calibri" panose="020F0502020204030204" pitchFamily="34" charset="0"/>
                <a:cs typeface="Times New Roman" panose="02020603050405020304" pitchFamily="18" charset="0"/>
              </a:rPr>
              <a:t>(</a:t>
            </a:r>
            <a:r>
              <a:rPr lang="zh-TW" altLang="zh-TW" sz="2000" kern="100" dirty="0">
                <a:latin typeface="Calibri" panose="020F0502020204030204" pitchFamily="34" charset="0"/>
                <a:cs typeface="Times New Roman" panose="02020603050405020304" pitchFamily="18" charset="0"/>
              </a:rPr>
              <a:t>例</a:t>
            </a:r>
            <a:r>
              <a:rPr lang="en-US" altLang="zh-TW" sz="2000" kern="100" dirty="0">
                <a:latin typeface="Calibri" panose="020F0502020204030204" pitchFamily="34" charset="0"/>
                <a:cs typeface="Times New Roman" panose="02020603050405020304" pitchFamily="18" charset="0"/>
              </a:rPr>
              <a:t>:</a:t>
            </a:r>
            <a:r>
              <a:rPr lang="zh-TW" altLang="zh-TW" sz="2000" kern="100" dirty="0">
                <a:latin typeface="Calibri" panose="020F0502020204030204" pitchFamily="34" charset="0"/>
                <a:cs typeface="Times New Roman" panose="02020603050405020304" pitchFamily="18" charset="0"/>
              </a:rPr>
              <a:t>好讀周報、</a:t>
            </a:r>
            <a:r>
              <a:rPr lang="zh-TW" altLang="en-US" sz="2000" kern="100" dirty="0">
                <a:latin typeface="Calibri" panose="020F0502020204030204" pitchFamily="34" charset="0"/>
                <a:cs typeface="Times New Roman" panose="02020603050405020304" pitchFamily="18" charset="0"/>
              </a:rPr>
              <a:t>國語日報</a:t>
            </a:r>
            <a:r>
              <a:rPr lang="en-US" altLang="zh-TW" sz="2000" kern="100" dirty="0">
                <a:latin typeface="Calibri" panose="020F0502020204030204" pitchFamily="34" charset="0"/>
                <a:cs typeface="Times New Roman" panose="02020603050405020304" pitchFamily="18" charset="0"/>
              </a:rPr>
              <a:t>)</a:t>
            </a:r>
            <a:r>
              <a:rPr lang="zh-TW" altLang="zh-TW" sz="2000" kern="100" dirty="0">
                <a:latin typeface="Calibri" panose="020F0502020204030204" pitchFamily="34" charset="0"/>
                <a:cs typeface="Times New Roman" panose="02020603050405020304" pitchFamily="18" charset="0"/>
              </a:rPr>
              <a:t>；</a:t>
            </a:r>
            <a:r>
              <a:rPr lang="zh-TW" altLang="zh-TW" sz="2000" b="1" kern="100" dirty="0">
                <a:latin typeface="Calibri" panose="020F0502020204030204" pitchFamily="34" charset="0"/>
                <a:cs typeface="Times New Roman" panose="02020603050405020304" pitchFamily="18" charset="0"/>
              </a:rPr>
              <a:t>數學</a:t>
            </a:r>
            <a:r>
              <a:rPr lang="zh-TW" altLang="zh-TW" sz="2000" kern="100" dirty="0">
                <a:latin typeface="Calibri" panose="020F0502020204030204" pitchFamily="34" charset="0"/>
                <a:cs typeface="Times New Roman" panose="02020603050405020304" pitchFamily="18" charset="0"/>
              </a:rPr>
              <a:t>則每天要</a:t>
            </a:r>
            <a:r>
              <a:rPr lang="zh-TW" altLang="zh-TW" sz="2000" b="1" kern="100" dirty="0">
                <a:latin typeface="Calibri" panose="020F0502020204030204" pitchFamily="34" charset="0"/>
                <a:cs typeface="Times New Roman" panose="02020603050405020304" pitchFamily="18" charset="0"/>
              </a:rPr>
              <a:t>算</a:t>
            </a:r>
            <a:r>
              <a:rPr lang="en-US" altLang="zh-TW" sz="2000" kern="100" dirty="0">
                <a:latin typeface="Calibri" panose="020F0502020204030204" pitchFamily="34" charset="0"/>
                <a:cs typeface="Times New Roman" panose="02020603050405020304" pitchFamily="18" charset="0"/>
              </a:rPr>
              <a:t>30</a:t>
            </a:r>
            <a:r>
              <a:rPr lang="zh-TW" altLang="zh-TW" sz="2000" kern="100" dirty="0">
                <a:latin typeface="Calibri" panose="020F0502020204030204" pitchFamily="34" charset="0"/>
                <a:cs typeface="Times New Roman" panose="02020603050405020304" pitchFamily="18" charset="0"/>
              </a:rPr>
              <a:t>分鐘的題目</a:t>
            </a:r>
            <a:r>
              <a:rPr lang="en-US" altLang="zh-TW" sz="2000" kern="100" dirty="0">
                <a:latin typeface="Calibri" panose="020F0502020204030204" pitchFamily="34" charset="0"/>
                <a:cs typeface="Times New Roman" panose="02020603050405020304" pitchFamily="18" charset="0"/>
              </a:rPr>
              <a:t>(</a:t>
            </a:r>
            <a:r>
              <a:rPr lang="zh-TW" altLang="zh-TW" sz="2000" kern="100" dirty="0">
                <a:latin typeface="Calibri" panose="020F0502020204030204" pitchFamily="34" charset="0"/>
                <a:cs typeface="Times New Roman" panose="02020603050405020304" pitchFamily="18" charset="0"/>
              </a:rPr>
              <a:t>切記不能用看的</a:t>
            </a:r>
            <a:r>
              <a:rPr lang="en-US" altLang="zh-TW" sz="2000" kern="100" dirty="0">
                <a:latin typeface="Calibri" panose="020F0502020204030204" pitchFamily="34" charset="0"/>
                <a:cs typeface="Times New Roman" panose="02020603050405020304" pitchFamily="18" charset="0"/>
              </a:rPr>
              <a:t>)</a:t>
            </a:r>
            <a:r>
              <a:rPr lang="zh-TW" altLang="zh-TW" sz="2000" kern="100" dirty="0">
                <a:latin typeface="Calibri" panose="020F0502020204030204" pitchFamily="34" charset="0"/>
                <a:cs typeface="Times New Roman" panose="02020603050405020304" pitchFamily="18" charset="0"/>
              </a:rPr>
              <a:t>，有問題一定要請教師長，與同學討論</a:t>
            </a:r>
            <a:r>
              <a:rPr lang="zh-TW" altLang="en-US" sz="2000" kern="100" dirty="0">
                <a:latin typeface="Calibri" panose="020F0502020204030204" pitchFamily="34" charset="0"/>
                <a:cs typeface="Times New Roman" panose="02020603050405020304" pitchFamily="18" charset="0"/>
              </a:rPr>
              <a:t>，</a:t>
            </a:r>
            <a:r>
              <a:rPr lang="zh-TW" altLang="en-US" sz="2000" b="1" kern="100" dirty="0">
                <a:latin typeface="Calibri" panose="020F0502020204030204" pitchFamily="34" charset="0"/>
                <a:cs typeface="Times New Roman" panose="02020603050405020304" pitchFamily="18" charset="0"/>
              </a:rPr>
              <a:t>多問、多算、多思考</a:t>
            </a:r>
            <a:r>
              <a:rPr lang="zh-TW" altLang="zh-TW" sz="2000" kern="100" dirty="0">
                <a:latin typeface="Calibri" panose="020F0502020204030204" pitchFamily="34" charset="0"/>
                <a:cs typeface="Times New Roman" panose="02020603050405020304" pitchFamily="18" charset="0"/>
              </a:rPr>
              <a:t>。</a:t>
            </a:r>
            <a:r>
              <a:rPr lang="zh-TW" altLang="en-US" sz="2000" kern="100" dirty="0">
                <a:latin typeface="Calibri" panose="020F0502020204030204" pitchFamily="34" charset="0"/>
                <a:cs typeface="Times New Roman" panose="02020603050405020304" pitchFamily="18" charset="0"/>
              </a:rPr>
              <a:t>八年級多了理化這一門新學科，一開始就上課認真聽講，每一單元確實弄懂一步一步腳踏實地打好基礎，以後會考必定沒問題。</a:t>
            </a:r>
            <a:endParaRPr lang="en-US" altLang="zh-TW" sz="2000" kern="100" dirty="0">
              <a:latin typeface="Calibri" panose="020F0502020204030204" pitchFamily="34" charset="0"/>
              <a:cs typeface="Times New Roman" panose="02020603050405020304" pitchFamily="18" charset="0"/>
            </a:endParaRPr>
          </a:p>
          <a:p>
            <a:pPr marL="304800" algn="just">
              <a:spcAft>
                <a:spcPts val="0"/>
              </a:spcAft>
            </a:pPr>
            <a:r>
              <a:rPr lang="zh-TW" altLang="en-US" sz="2000" kern="100" dirty="0">
                <a:latin typeface="Calibri" panose="020F0502020204030204" pitchFamily="34" charset="0"/>
                <a:cs typeface="Times New Roman" panose="02020603050405020304" pitchFamily="18" charset="0"/>
              </a:rPr>
              <a:t>*不論哪一門學科，萬丈高樓平地起，札實的基礎仍是最重要的</a:t>
            </a:r>
            <a:r>
              <a:rPr lang="en-US" altLang="zh-TW" sz="2000" kern="100" dirty="0">
                <a:latin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524677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908720"/>
            <a:ext cx="8964488" cy="6247864"/>
          </a:xfrm>
          <a:prstGeom prst="rect">
            <a:avLst/>
          </a:prstGeom>
        </p:spPr>
        <p:txBody>
          <a:bodyPr wrap="square">
            <a:spAutoFit/>
          </a:bodyPr>
          <a:lstStyle/>
          <a:p>
            <a:pPr marL="304800" lvl="0" algn="just"/>
            <a:r>
              <a:rPr lang="en-US" altLang="zh-TW" sz="2000" b="1" kern="100" dirty="0">
                <a:solidFill>
                  <a:prstClr val="black"/>
                </a:solidFill>
                <a:latin typeface="新細明體" panose="02020500000000000000" pitchFamily="18" charset="-120"/>
                <a:cs typeface="Times New Roman" panose="02020603050405020304" pitchFamily="18" charset="0"/>
              </a:rPr>
              <a:t>(3)</a:t>
            </a:r>
            <a:r>
              <a:rPr lang="zh-TW" altLang="en-US" sz="2000" b="1" kern="100" dirty="0">
                <a:solidFill>
                  <a:srgbClr val="FF0000"/>
                </a:solidFill>
                <a:latin typeface="新細明體" panose="02020500000000000000" pitchFamily="18" charset="-120"/>
                <a:cs typeface="Times New Roman" panose="02020603050405020304" pitchFamily="18" charset="0"/>
              </a:rPr>
              <a:t>培養適合個人的讀書作息</a:t>
            </a:r>
            <a:r>
              <a:rPr lang="zh-TW" altLang="en-US" sz="2000" kern="100" dirty="0">
                <a:solidFill>
                  <a:prstClr val="black"/>
                </a:solidFill>
                <a:latin typeface="新細明體" panose="02020500000000000000" pitchFamily="18" charset="-120"/>
                <a:cs typeface="Times New Roman" panose="02020603050405020304" pitchFamily="18" charset="0"/>
              </a:rPr>
              <a:t>。每個人精神最佳的生理時鐘不太一樣，覺察出自己的生理時鐘後，</a:t>
            </a:r>
            <a:r>
              <a:rPr lang="zh-TW" altLang="zh-TW" sz="2000" kern="100" dirty="0">
                <a:solidFill>
                  <a:prstClr val="black"/>
                </a:solidFill>
                <a:latin typeface="Calibri" panose="020F0502020204030204" pitchFamily="34" charset="0"/>
                <a:cs typeface="Times New Roman" panose="02020603050405020304" pitchFamily="18" charset="0"/>
              </a:rPr>
              <a:t>鼓勵孩子</a:t>
            </a:r>
            <a:r>
              <a:rPr lang="zh-TW" altLang="zh-TW" sz="2000" b="1" kern="100" dirty="0">
                <a:solidFill>
                  <a:prstClr val="black"/>
                </a:solidFill>
                <a:latin typeface="Calibri" panose="020F0502020204030204" pitchFamily="34" charset="0"/>
                <a:cs typeface="Times New Roman" panose="02020603050405020304" pitchFamily="18" charset="0"/>
              </a:rPr>
              <a:t>嚴守規律的生活作息</a:t>
            </a:r>
            <a:r>
              <a:rPr lang="zh-TW" altLang="zh-TW" sz="2000" kern="100" dirty="0">
                <a:solidFill>
                  <a:prstClr val="black"/>
                </a:solidFill>
                <a:latin typeface="Calibri" panose="020F0502020204030204" pitchFamily="34" charset="0"/>
                <a:cs typeface="Times New Roman" panose="02020603050405020304" pitchFamily="18" charset="0"/>
              </a:rPr>
              <a:t>，做好讀書計畫、作息安排，讀書時專心讀書、休息時準時休息、安心放鬆。十一點之前一定上床睡覺，每日一定至少睡足七</a:t>
            </a:r>
            <a:r>
              <a:rPr lang="en-US" altLang="zh-TW" sz="2000" kern="100" dirty="0">
                <a:solidFill>
                  <a:prstClr val="black"/>
                </a:solidFill>
                <a:latin typeface="Calibri" panose="020F0502020204030204" pitchFamily="34" charset="0"/>
                <a:cs typeface="Times New Roman" panose="02020603050405020304" pitchFamily="18" charset="0"/>
              </a:rPr>
              <a:t>~</a:t>
            </a:r>
            <a:r>
              <a:rPr lang="zh-TW" altLang="zh-TW" sz="2000" kern="100" dirty="0">
                <a:solidFill>
                  <a:prstClr val="black"/>
                </a:solidFill>
                <a:latin typeface="Calibri" panose="020F0502020204030204" pitchFamily="34" charset="0"/>
                <a:cs typeface="Times New Roman" panose="02020603050405020304" pitchFamily="18" charset="0"/>
              </a:rPr>
              <a:t>八小時。</a:t>
            </a:r>
            <a:endParaRPr lang="en-US" altLang="zh-TW" sz="2000" kern="100" dirty="0">
              <a:solidFill>
                <a:prstClr val="black"/>
              </a:solidFill>
              <a:latin typeface="Calibri" panose="020F0502020204030204" pitchFamily="34" charset="0"/>
              <a:cs typeface="Times New Roman" panose="02020603050405020304" pitchFamily="18" charset="0"/>
            </a:endParaRPr>
          </a:p>
          <a:p>
            <a:pPr marL="304800" lvl="0" algn="just"/>
            <a:endParaRPr lang="zh-TW" altLang="zh-TW" sz="2000" kern="100" dirty="0">
              <a:solidFill>
                <a:prstClr val="black"/>
              </a:solidFill>
              <a:latin typeface="Calibri" panose="020F0502020204030204" pitchFamily="34" charset="0"/>
              <a:cs typeface="Times New Roman" panose="02020603050405020304" pitchFamily="18" charset="0"/>
            </a:endParaRPr>
          </a:p>
          <a:p>
            <a:pPr marL="304800" lvl="0" algn="just"/>
            <a:r>
              <a:rPr lang="en-US" altLang="zh-TW" sz="2000" b="1" kern="100" dirty="0">
                <a:solidFill>
                  <a:prstClr val="black"/>
                </a:solidFill>
                <a:latin typeface="新細明體" panose="02020500000000000000" pitchFamily="18" charset="-120"/>
                <a:cs typeface="Times New Roman" panose="02020603050405020304" pitchFamily="18" charset="0"/>
              </a:rPr>
              <a:t>(4)</a:t>
            </a:r>
            <a:r>
              <a:rPr lang="zh-TW" altLang="en-US" sz="2000" b="1" kern="100" dirty="0">
                <a:solidFill>
                  <a:prstClr val="black"/>
                </a:solidFill>
                <a:latin typeface="新細明體" panose="02020500000000000000" pitchFamily="18" charset="-120"/>
                <a:cs typeface="Times New Roman" panose="02020603050405020304" pitchFamily="18" charset="0"/>
              </a:rPr>
              <a:t>區分學習與休息的空間環境，</a:t>
            </a:r>
            <a:r>
              <a:rPr lang="zh-TW" altLang="en-US" sz="2000" b="1" kern="100" dirty="0">
                <a:solidFill>
                  <a:srgbClr val="FF0000"/>
                </a:solidFill>
                <a:latin typeface="新細明體" panose="02020500000000000000" pitchFamily="18" charset="-120"/>
                <a:cs typeface="Times New Roman" panose="02020603050405020304" pitchFamily="18" charset="0"/>
              </a:rPr>
              <a:t>限制</a:t>
            </a:r>
            <a:r>
              <a:rPr lang="en-US" altLang="zh-TW" sz="2000" b="1" kern="100" dirty="0" err="1">
                <a:solidFill>
                  <a:srgbClr val="FF0000"/>
                </a:solidFill>
                <a:latin typeface="新細明體" panose="02020500000000000000" pitchFamily="18" charset="-120"/>
                <a:cs typeface="Times New Roman" panose="02020603050405020304" pitchFamily="18" charset="0"/>
              </a:rPr>
              <a:t>3C</a:t>
            </a:r>
            <a:r>
              <a:rPr lang="zh-TW" altLang="en-US" sz="2000" b="1" kern="100" dirty="0">
                <a:solidFill>
                  <a:srgbClr val="FF0000"/>
                </a:solidFill>
                <a:latin typeface="新細明體" panose="02020500000000000000" pitchFamily="18" charset="-120"/>
                <a:cs typeface="Times New Roman" panose="02020603050405020304" pitchFamily="18" charset="0"/>
              </a:rPr>
              <a:t>用品使用時間</a:t>
            </a:r>
            <a:r>
              <a:rPr lang="zh-TW" altLang="en-US" sz="2000" kern="100" dirty="0">
                <a:solidFill>
                  <a:prstClr val="black"/>
                </a:solidFill>
                <a:latin typeface="新細明體" panose="02020500000000000000" pitchFamily="18" charset="-120"/>
                <a:cs typeface="Times New Roman" panose="02020603050405020304" pitchFamily="18" charset="0"/>
              </a:rPr>
              <a:t>。</a:t>
            </a:r>
            <a:r>
              <a:rPr lang="zh-TW" altLang="zh-TW" sz="2000" kern="100" dirty="0">
                <a:solidFill>
                  <a:prstClr val="black"/>
                </a:solidFill>
                <a:latin typeface="Calibri" panose="020F0502020204030204" pitchFamily="34" charset="0"/>
                <a:cs typeface="Times New Roman" panose="02020603050405020304" pitchFamily="18" charset="0"/>
              </a:rPr>
              <a:t>給孩子一個安靜、遠離電視、電腦、</a:t>
            </a:r>
            <a:r>
              <a:rPr lang="zh-TW" altLang="en-US" sz="2000" kern="100" dirty="0">
                <a:solidFill>
                  <a:prstClr val="black"/>
                </a:solidFill>
                <a:latin typeface="Calibri" panose="020F0502020204030204" pitchFamily="34" charset="0"/>
                <a:cs typeface="Times New Roman" panose="02020603050405020304" pitchFamily="18" charset="0"/>
              </a:rPr>
              <a:t>手機</a:t>
            </a:r>
            <a:r>
              <a:rPr lang="zh-TW" altLang="zh-TW" sz="2000" kern="100" dirty="0">
                <a:solidFill>
                  <a:prstClr val="black"/>
                </a:solidFill>
                <a:latin typeface="Calibri" panose="020F0502020204030204" pitchFamily="34" charset="0"/>
                <a:cs typeface="Times New Roman" panose="02020603050405020304" pitchFamily="18" charset="0"/>
              </a:rPr>
              <a:t>、漫畫等誘惑干擾的讀書環境。家中的</a:t>
            </a:r>
            <a:r>
              <a:rPr lang="en-US" altLang="zh-TW" sz="2000" kern="100" dirty="0" err="1">
                <a:solidFill>
                  <a:prstClr val="black"/>
                </a:solidFill>
                <a:latin typeface="Calibri" panose="020F0502020204030204" pitchFamily="34" charset="0"/>
                <a:cs typeface="Times New Roman" panose="02020603050405020304" pitchFamily="18" charset="0"/>
              </a:rPr>
              <a:t>3C</a:t>
            </a:r>
            <a:r>
              <a:rPr lang="zh-TW" altLang="en-US" sz="2000" kern="100" dirty="0">
                <a:solidFill>
                  <a:prstClr val="black"/>
                </a:solidFill>
                <a:latin typeface="Calibri" panose="020F0502020204030204" pitchFamily="34" charset="0"/>
                <a:cs typeface="Times New Roman" panose="02020603050405020304" pitchFamily="18" charset="0"/>
              </a:rPr>
              <a:t>用品</a:t>
            </a:r>
            <a:r>
              <a:rPr lang="zh-TW" altLang="zh-TW" sz="2000" kern="100" dirty="0">
                <a:solidFill>
                  <a:prstClr val="black"/>
                </a:solidFill>
                <a:latin typeface="Calibri" panose="020F0502020204030204" pitchFamily="34" charset="0"/>
                <a:cs typeface="Times New Roman" panose="02020603050405020304" pitchFamily="18" charset="0"/>
              </a:rPr>
              <a:t>建議擺放在客廳等家長方便監督的公開區域，勿放置在臥房書房之中，以免孩子沉迷網路遊戲、網路交友而荒廢學業。</a:t>
            </a:r>
            <a:endParaRPr lang="en-US" altLang="zh-TW" sz="2000" kern="100" dirty="0">
              <a:solidFill>
                <a:prstClr val="black"/>
              </a:solidFill>
              <a:latin typeface="Calibri" panose="020F0502020204030204" pitchFamily="34" charset="0"/>
              <a:cs typeface="Times New Roman" panose="02020603050405020304" pitchFamily="18" charset="0"/>
            </a:endParaRPr>
          </a:p>
          <a:p>
            <a:pPr marL="304800" lvl="0" algn="just"/>
            <a:endParaRPr lang="zh-TW" altLang="zh-TW" sz="2000" kern="100" dirty="0">
              <a:solidFill>
                <a:prstClr val="black"/>
              </a:solidFill>
              <a:latin typeface="Calibri" panose="020F0502020204030204" pitchFamily="34" charset="0"/>
              <a:cs typeface="Times New Roman" panose="02020603050405020304" pitchFamily="18" charset="0"/>
            </a:endParaRPr>
          </a:p>
          <a:p>
            <a:pPr marL="304800" lvl="0" algn="just"/>
            <a:r>
              <a:rPr lang="en-US" altLang="zh-TW" sz="2000" b="1" kern="100" dirty="0">
                <a:solidFill>
                  <a:prstClr val="black"/>
                </a:solidFill>
                <a:latin typeface="新細明體" panose="02020500000000000000" pitchFamily="18" charset="-120"/>
                <a:cs typeface="Times New Roman" panose="02020603050405020304" pitchFamily="18" charset="0"/>
              </a:rPr>
              <a:t>(5)</a:t>
            </a:r>
            <a:r>
              <a:rPr lang="zh-TW" altLang="zh-TW" sz="2000" b="1" kern="100" dirty="0">
                <a:solidFill>
                  <a:prstClr val="black"/>
                </a:solidFill>
                <a:latin typeface="Calibri" panose="020F0502020204030204" pitchFamily="34" charset="0"/>
                <a:cs typeface="Times New Roman" panose="02020603050405020304" pitchFamily="18" charset="0"/>
              </a:rPr>
              <a:t>適性揚才</a:t>
            </a:r>
            <a:r>
              <a:rPr lang="zh-TW" altLang="en-US" sz="2000" kern="100" dirty="0">
                <a:solidFill>
                  <a:prstClr val="black"/>
                </a:solidFill>
                <a:latin typeface="Calibri" panose="020F0502020204030204" pitchFamily="34" charset="0"/>
                <a:cs typeface="Times New Roman" panose="02020603050405020304" pitchFamily="18" charset="0"/>
              </a:rPr>
              <a:t>。不設限、多探索，</a:t>
            </a:r>
            <a:r>
              <a:rPr lang="zh-TW" altLang="zh-TW" sz="2000" kern="100" dirty="0">
                <a:solidFill>
                  <a:prstClr val="black"/>
                </a:solidFill>
                <a:latin typeface="Calibri" panose="020F0502020204030204" pitchFamily="34" charset="0"/>
                <a:cs typeface="Times New Roman" panose="02020603050405020304" pitchFamily="18" charset="0"/>
              </a:rPr>
              <a:t>找尋個人興趣</a:t>
            </a:r>
            <a:r>
              <a:rPr lang="zh-TW" altLang="en-US" sz="2000" kern="100" dirty="0">
                <a:solidFill>
                  <a:prstClr val="black"/>
                </a:solidFill>
                <a:latin typeface="Calibri" panose="020F0502020204030204" pitchFamily="34" charset="0"/>
                <a:cs typeface="Times New Roman" panose="02020603050405020304" pitchFamily="18" charset="0"/>
              </a:rPr>
              <a:t>、認識社會各行各業</a:t>
            </a:r>
            <a:r>
              <a:rPr lang="zh-TW" altLang="zh-TW" sz="2000" kern="100" dirty="0">
                <a:solidFill>
                  <a:prstClr val="black"/>
                </a:solidFill>
                <a:latin typeface="Calibri" panose="020F0502020204030204" pitchFamily="34" charset="0"/>
                <a:cs typeface="Times New Roman" panose="02020603050405020304" pitchFamily="18" charset="0"/>
              </a:rPr>
              <a:t>，發展個人專長。</a:t>
            </a:r>
            <a:endParaRPr lang="en-US" altLang="zh-TW" sz="2000" kern="100" dirty="0">
              <a:solidFill>
                <a:prstClr val="black"/>
              </a:solidFill>
              <a:latin typeface="Calibri" panose="020F0502020204030204" pitchFamily="34" charset="0"/>
              <a:cs typeface="Times New Roman" panose="02020603050405020304" pitchFamily="18" charset="0"/>
            </a:endParaRPr>
          </a:p>
          <a:p>
            <a:pPr marL="304800" lvl="0" algn="just"/>
            <a:endParaRPr lang="en-US" altLang="zh-TW" sz="2000" kern="100" dirty="0">
              <a:solidFill>
                <a:prstClr val="black"/>
              </a:solidFill>
              <a:latin typeface="Calibri" panose="020F0502020204030204" pitchFamily="34" charset="0"/>
              <a:cs typeface="Times New Roman" panose="02020603050405020304" pitchFamily="18" charset="0"/>
            </a:endParaRPr>
          </a:p>
          <a:p>
            <a:pPr marL="304800" lvl="0" algn="just"/>
            <a:r>
              <a:rPr lang="en-US" altLang="zh-TW" sz="2000" b="1" kern="100" dirty="0">
                <a:solidFill>
                  <a:prstClr val="black"/>
                </a:solidFill>
                <a:latin typeface="Calibri" panose="020F0502020204030204" pitchFamily="34" charset="0"/>
                <a:cs typeface="Times New Roman" panose="02020603050405020304" pitchFamily="18" charset="0"/>
              </a:rPr>
              <a:t>(6)</a:t>
            </a:r>
            <a:r>
              <a:rPr lang="zh-TW" altLang="en-US" sz="2000" b="1" kern="100" dirty="0">
                <a:solidFill>
                  <a:prstClr val="black"/>
                </a:solidFill>
                <a:latin typeface="Calibri" panose="020F0502020204030204" pitchFamily="34" charset="0"/>
                <a:cs typeface="Times New Roman" panose="02020603050405020304" pitchFamily="18" charset="0"/>
              </a:rPr>
              <a:t>培養獨立、自主、負責的精神</a:t>
            </a:r>
            <a:r>
              <a:rPr lang="zh-TW" altLang="en-US" sz="2000" kern="100" dirty="0">
                <a:solidFill>
                  <a:prstClr val="black"/>
                </a:solidFill>
                <a:latin typeface="Calibri" panose="020F0502020204030204" pitchFamily="34" charset="0"/>
                <a:cs typeface="Times New Roman" panose="02020603050405020304" pitchFamily="18" charset="0"/>
              </a:rPr>
              <a:t>。</a:t>
            </a:r>
            <a:r>
              <a:rPr lang="zh-TW" altLang="en-US" sz="2000" dirty="0">
                <a:solidFill>
                  <a:prstClr val="black"/>
                </a:solidFill>
              </a:rPr>
              <a:t>扮演協助者的角色，讓孩子學習獨立，為自己的行為與決定負責。</a:t>
            </a:r>
            <a:endParaRPr lang="en-US" altLang="zh-TW" sz="2000" dirty="0">
              <a:solidFill>
                <a:prstClr val="black"/>
              </a:solidFill>
            </a:endParaRPr>
          </a:p>
          <a:p>
            <a:pPr marL="304800" lvl="0" algn="just"/>
            <a:endParaRPr lang="en-US" altLang="zh-TW" sz="2000" dirty="0">
              <a:solidFill>
                <a:prstClr val="black"/>
              </a:solidFill>
            </a:endParaRPr>
          </a:p>
          <a:p>
            <a:pPr lvl="0" algn="just"/>
            <a:r>
              <a:rPr lang="en-US" altLang="zh-TW" sz="2000" b="1" kern="100" dirty="0">
                <a:solidFill>
                  <a:prstClr val="black"/>
                </a:solidFill>
                <a:latin typeface="Calibri" panose="020F0502020204030204" pitchFamily="34" charset="0"/>
                <a:cs typeface="Times New Roman" panose="02020603050405020304" pitchFamily="18" charset="0"/>
              </a:rPr>
              <a:t>     (7)</a:t>
            </a:r>
            <a:r>
              <a:rPr lang="zh-TW" altLang="zh-TW" sz="2000" kern="100" dirty="0">
                <a:solidFill>
                  <a:prstClr val="black"/>
                </a:solidFill>
                <a:latin typeface="Calibri" panose="020F0502020204030204" pitchFamily="34" charset="0"/>
                <a:cs typeface="Times New Roman" panose="02020603050405020304" pitchFamily="18" charset="0"/>
              </a:rPr>
              <a:t>培養孩子</a:t>
            </a:r>
            <a:r>
              <a:rPr lang="zh-TW" altLang="en-US" sz="2000" b="1" kern="100" dirty="0">
                <a:solidFill>
                  <a:prstClr val="black"/>
                </a:solidFill>
                <a:latin typeface="Calibri" panose="020F0502020204030204" pitchFamily="34" charset="0"/>
                <a:cs typeface="Times New Roman" panose="02020603050405020304" pitchFamily="18" charset="0"/>
              </a:rPr>
              <a:t>正確的價值觀</a:t>
            </a:r>
            <a:r>
              <a:rPr lang="zh-TW" altLang="en-US" sz="2000" kern="100" dirty="0">
                <a:solidFill>
                  <a:prstClr val="black"/>
                </a:solidFill>
                <a:latin typeface="Calibri" panose="020F0502020204030204" pitchFamily="34" charset="0"/>
                <a:cs typeface="Times New Roman" panose="02020603050405020304" pitchFamily="18" charset="0"/>
              </a:rPr>
              <a:t>與</a:t>
            </a:r>
            <a:r>
              <a:rPr lang="zh-TW" altLang="zh-TW" sz="2000" b="1" kern="100" dirty="0">
                <a:solidFill>
                  <a:prstClr val="black"/>
                </a:solidFill>
                <a:latin typeface="Calibri" panose="020F0502020204030204" pitchFamily="34" charset="0"/>
                <a:cs typeface="Times New Roman" panose="02020603050405020304" pitchFamily="18" charset="0"/>
              </a:rPr>
              <a:t>正面思考</a:t>
            </a:r>
            <a:r>
              <a:rPr lang="zh-TW" altLang="zh-TW" sz="2000" kern="100" dirty="0">
                <a:solidFill>
                  <a:prstClr val="black"/>
                </a:solidFill>
                <a:latin typeface="Calibri" panose="020F0502020204030204" pitchFamily="34" charset="0"/>
                <a:cs typeface="Times New Roman" panose="02020603050405020304" pitchFamily="18" charset="0"/>
              </a:rPr>
              <a:t>的習慣</a:t>
            </a:r>
            <a:r>
              <a:rPr lang="zh-TW" altLang="en-US" sz="2000" kern="100" dirty="0">
                <a:solidFill>
                  <a:prstClr val="black"/>
                </a:solidFill>
                <a:latin typeface="Calibri" panose="020F0502020204030204" pitchFamily="34" charset="0"/>
                <a:cs typeface="Times New Roman" panose="02020603050405020304" pitchFamily="18" charset="0"/>
              </a:rPr>
              <a:t>。</a:t>
            </a:r>
            <a:r>
              <a:rPr lang="en-US" altLang="zh-TW" sz="2000" kern="100" dirty="0">
                <a:solidFill>
                  <a:prstClr val="black"/>
                </a:solidFill>
                <a:latin typeface="Calibri" panose="020F0502020204030204" pitchFamily="34" charset="0"/>
                <a:cs typeface="Times New Roman" panose="02020603050405020304" pitchFamily="18" charset="0"/>
              </a:rPr>
              <a:t>        </a:t>
            </a:r>
          </a:p>
          <a:p>
            <a:pPr lvl="0" algn="just"/>
            <a:r>
              <a:rPr lang="zh-TW" altLang="en-US" sz="2000" kern="100" dirty="0">
                <a:solidFill>
                  <a:prstClr val="black"/>
                </a:solidFill>
                <a:latin typeface="Calibri" panose="020F0502020204030204" pitchFamily="34" charset="0"/>
                <a:cs typeface="Times New Roman" panose="02020603050405020304" pitchFamily="18" charset="0"/>
              </a:rPr>
              <a:t>       </a:t>
            </a:r>
            <a:r>
              <a:rPr lang="zh-TW" altLang="zh-TW" sz="2000" kern="100" dirty="0">
                <a:solidFill>
                  <a:prstClr val="black"/>
                </a:solidFill>
                <a:latin typeface="Calibri" panose="020F0502020204030204" pitchFamily="34" charset="0"/>
                <a:cs typeface="Times New Roman" panose="02020603050405020304" pitchFamily="18" charset="0"/>
              </a:rPr>
              <a:t>不吝惜於付出陪伴孩子的時間，畢竟孩子的成長只有一次，您的陪伴能確</a:t>
            </a:r>
            <a:r>
              <a:rPr lang="zh-TW" altLang="en-US" sz="2000" kern="100" dirty="0">
                <a:solidFill>
                  <a:prstClr val="black"/>
                </a:solidFill>
                <a:latin typeface="Calibri" panose="020F0502020204030204" pitchFamily="34" charset="0"/>
                <a:cs typeface="Times New Roman" panose="02020603050405020304" pitchFamily="18" charset="0"/>
              </a:rPr>
              <a:t>   </a:t>
            </a:r>
            <a:endParaRPr lang="en-US" altLang="zh-TW" sz="2000" kern="100" dirty="0">
              <a:solidFill>
                <a:prstClr val="black"/>
              </a:solidFill>
              <a:latin typeface="Calibri" panose="020F0502020204030204" pitchFamily="34" charset="0"/>
              <a:cs typeface="Times New Roman" panose="02020603050405020304" pitchFamily="18" charset="0"/>
            </a:endParaRPr>
          </a:p>
          <a:p>
            <a:pPr lvl="0" algn="just"/>
            <a:r>
              <a:rPr lang="zh-TW" altLang="en-US" sz="2000" kern="100" dirty="0">
                <a:solidFill>
                  <a:prstClr val="black"/>
                </a:solidFill>
                <a:latin typeface="Calibri" panose="020F0502020204030204" pitchFamily="34" charset="0"/>
                <a:cs typeface="Times New Roman" panose="02020603050405020304" pitchFamily="18" charset="0"/>
              </a:rPr>
              <a:t>        </a:t>
            </a:r>
            <a:r>
              <a:rPr lang="zh-TW" altLang="zh-TW" sz="2000" kern="100" dirty="0">
                <a:solidFill>
                  <a:prstClr val="black"/>
                </a:solidFill>
                <a:latin typeface="Calibri" panose="020F0502020204030204" pitchFamily="34" charset="0"/>
                <a:cs typeface="Times New Roman" panose="02020603050405020304" pitchFamily="18" charset="0"/>
              </a:rPr>
              <a:t>保</a:t>
            </a:r>
            <a:r>
              <a:rPr lang="en-US" altLang="zh-TW" sz="2000" kern="100" dirty="0">
                <a:solidFill>
                  <a:prstClr val="black"/>
                </a:solidFill>
                <a:latin typeface="Calibri" panose="020F0502020204030204" pitchFamily="34" charset="0"/>
                <a:cs typeface="Times New Roman" panose="02020603050405020304" pitchFamily="18" charset="0"/>
              </a:rPr>
              <a:t> </a:t>
            </a:r>
            <a:r>
              <a:rPr lang="zh-TW" altLang="zh-TW" sz="2000" kern="100" dirty="0">
                <a:solidFill>
                  <a:prstClr val="black"/>
                </a:solidFill>
                <a:latin typeface="Calibri" panose="020F0502020204030204" pitchFamily="34" charset="0"/>
                <a:cs typeface="Times New Roman" panose="02020603050405020304" pitchFamily="18" charset="0"/>
              </a:rPr>
              <a:t>孩子身心健康成長，建立千金難買的深厚的親子關係。</a:t>
            </a:r>
          </a:p>
          <a:p>
            <a:pPr marL="304800" lvl="0" algn="just"/>
            <a:endParaRPr lang="zh-TW" altLang="zh-TW" sz="2000" kern="100" dirty="0">
              <a:solidFill>
                <a:prstClr val="black"/>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4526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764704"/>
            <a:ext cx="7772400" cy="1204044"/>
          </a:xfrm>
        </p:spPr>
        <p:txBody>
          <a:bodyPr>
            <a:normAutofit/>
          </a:bodyPr>
          <a:lstStyle/>
          <a:p>
            <a:r>
              <a:rPr lang="zh-TW" altLang="en-US" dirty="0"/>
              <a:t>各項問卷填寫繳交</a:t>
            </a:r>
          </a:p>
        </p:txBody>
      </p:sp>
      <p:pic>
        <p:nvPicPr>
          <p:cNvPr id="3" name="圖片 2"/>
          <p:cNvPicPr>
            <a:picLocks noChangeAspect="1"/>
          </p:cNvPicPr>
          <p:nvPr/>
        </p:nvPicPr>
        <p:blipFill rotWithShape="1">
          <a:blip r:embed="rId2">
            <a:extLst>
              <a:ext uri="{28A0092B-C50C-407E-A947-70E740481C1C}">
                <a14:useLocalDpi xmlns:a14="http://schemas.microsoft.com/office/drawing/2010/main" val="0"/>
              </a:ext>
            </a:extLst>
          </a:blip>
          <a:srcRect l="34250" t="13775"/>
          <a:stretch/>
        </p:blipFill>
        <p:spPr>
          <a:xfrm>
            <a:off x="1759206" y="2132856"/>
            <a:ext cx="6808730" cy="4464496"/>
          </a:xfrm>
          <a:prstGeom prst="rect">
            <a:avLst/>
          </a:prstGeom>
        </p:spPr>
      </p:pic>
    </p:spTree>
    <p:extLst>
      <p:ext uri="{BB962C8B-B14F-4D97-AF65-F5344CB8AC3E}">
        <p14:creationId xmlns:p14="http://schemas.microsoft.com/office/powerpoint/2010/main" val="3468223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404664"/>
            <a:ext cx="8208912" cy="1584176"/>
          </a:xfrm>
        </p:spPr>
        <p:txBody>
          <a:bodyPr>
            <a:normAutofit lnSpcReduction="10000"/>
          </a:bodyPr>
          <a:lstStyle/>
          <a:p>
            <a:pPr marL="0" marR="45720" lvl="0" indent="0">
              <a:buClr>
                <a:srgbClr val="0BD0D9"/>
              </a:buClr>
              <a:buNone/>
            </a:pPr>
            <a:endParaRPr lang="en-US" altLang="zh-TW" sz="3200" b="1" dirty="0">
              <a:solidFill>
                <a:schemeClr val="accent1">
                  <a:lumMod val="75000"/>
                </a:schemeClr>
              </a:solidFill>
              <a:latin typeface="+mj-ea"/>
              <a:ea typeface="+mj-ea"/>
            </a:endParaRPr>
          </a:p>
          <a:p>
            <a:pPr marL="0" marR="45720" lvl="0" indent="0">
              <a:buClr>
                <a:srgbClr val="0BD0D9"/>
              </a:buClr>
              <a:buNone/>
            </a:pPr>
            <a:r>
              <a:rPr lang="zh-TW" altLang="en-US" sz="5800" b="1" dirty="0">
                <a:solidFill>
                  <a:schemeClr val="accent1">
                    <a:lumMod val="75000"/>
                  </a:schemeClr>
                </a:solidFill>
                <a:latin typeface="+mj-ea"/>
                <a:ea typeface="+mj-ea"/>
              </a:rPr>
              <a:t>親師自由座談</a:t>
            </a:r>
            <a:endParaRPr lang="en-US" altLang="zh-TW" sz="5800" b="1" dirty="0">
              <a:solidFill>
                <a:schemeClr val="accent1">
                  <a:lumMod val="75000"/>
                </a:schemeClr>
              </a:solidFill>
              <a:latin typeface="+mj-ea"/>
              <a:ea typeface="+mj-ea"/>
            </a:endParaRPr>
          </a:p>
          <a:p>
            <a:pPr marL="0" marR="45720" lvl="0" indent="0" algn="r">
              <a:buClr>
                <a:srgbClr val="0BD0D9"/>
              </a:buClr>
              <a:buNone/>
            </a:pPr>
            <a:endParaRPr lang="en-US" altLang="zh-TW" sz="3800" b="1" dirty="0">
              <a:solidFill>
                <a:schemeClr val="accent1">
                  <a:lumMod val="75000"/>
                </a:schemeClr>
              </a:solidFill>
              <a:latin typeface="+mj-ea"/>
              <a:ea typeface="+mj-ea"/>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2856"/>
            <a:ext cx="9144000" cy="5301593"/>
          </a:xfrm>
          <a:prstGeom prst="rect">
            <a:avLst/>
          </a:prstGeom>
        </p:spPr>
      </p:pic>
    </p:spTree>
    <p:extLst>
      <p:ext uri="{BB962C8B-B14F-4D97-AF65-F5344CB8AC3E}">
        <p14:creationId xmlns:p14="http://schemas.microsoft.com/office/powerpoint/2010/main" val="1858216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755576" y="1988840"/>
            <a:ext cx="7344816" cy="3240360"/>
          </a:xfrm>
        </p:spPr>
        <p:txBody>
          <a:bodyPr/>
          <a:lstStyle/>
          <a:p>
            <a:pPr algn="ctr"/>
            <a:r>
              <a:rPr lang="zh-TW" altLang="en-US" sz="4800" b="1" dirty="0"/>
              <a:t>謝謝蒞臨</a:t>
            </a:r>
            <a:br>
              <a:rPr lang="en-US" altLang="zh-TW" sz="4800" b="1" dirty="0"/>
            </a:br>
            <a:br>
              <a:rPr lang="en-US" altLang="zh-TW" sz="4800" dirty="0"/>
            </a:br>
            <a:r>
              <a:rPr lang="zh-TW" altLang="en-US" sz="4800" dirty="0"/>
              <a:t>晚安</a:t>
            </a:r>
            <a:br>
              <a:rPr lang="en-US" altLang="zh-TW" sz="4800" b="1" dirty="0"/>
            </a:br>
            <a:endParaRPr lang="zh-TW" altLang="en-US" sz="4800" b="1" dirty="0"/>
          </a:p>
        </p:txBody>
      </p:sp>
      <p:sp>
        <p:nvSpPr>
          <p:cNvPr id="5" name="文字版面配置區 4"/>
          <p:cNvSpPr>
            <a:spLocks noGrp="1"/>
          </p:cNvSpPr>
          <p:nvPr>
            <p:ph type="body" idx="1"/>
          </p:nvPr>
        </p:nvSpPr>
        <p:spPr>
          <a:xfrm>
            <a:off x="541784" y="5661248"/>
            <a:ext cx="7772400" cy="811306"/>
          </a:xfrm>
        </p:spPr>
        <p:txBody>
          <a:bodyPr/>
          <a:lstStyle/>
          <a:p>
            <a:endParaRPr lang="zh-TW" altLang="en-US" dirty="0"/>
          </a:p>
        </p:txBody>
      </p:sp>
    </p:spTree>
    <p:extLst>
      <p:ext uri="{BB962C8B-B14F-4D97-AF65-F5344CB8AC3E}">
        <p14:creationId xmlns:p14="http://schemas.microsoft.com/office/powerpoint/2010/main" val="3382016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51520" y="1196752"/>
            <a:ext cx="7772400" cy="1204044"/>
          </a:xfrm>
        </p:spPr>
        <p:txBody>
          <a:bodyPr>
            <a:normAutofit fontScale="90000"/>
          </a:bodyPr>
          <a:lstStyle/>
          <a:p>
            <a:r>
              <a:rPr lang="zh-TW" altLang="en-US" sz="4800" dirty="0"/>
              <a:t>科任老師入班</a:t>
            </a:r>
            <a:br>
              <a:rPr lang="en-US" altLang="zh-TW" sz="4800" dirty="0"/>
            </a:br>
            <a:r>
              <a:rPr lang="zh-TW" altLang="en-US" sz="4800" dirty="0"/>
              <a:t>本學期各科教學計畫說明</a:t>
            </a:r>
            <a:endParaRPr lang="zh-TW" altLang="en-US" dirty="0"/>
          </a:p>
        </p:txBody>
      </p:sp>
      <p:sp>
        <p:nvSpPr>
          <p:cNvPr id="3" name="矩形 2"/>
          <p:cNvSpPr/>
          <p:nvPr/>
        </p:nvSpPr>
        <p:spPr>
          <a:xfrm>
            <a:off x="2627784" y="2564904"/>
            <a:ext cx="6264696" cy="3970318"/>
          </a:xfrm>
          <a:prstGeom prst="rect">
            <a:avLst/>
          </a:prstGeom>
        </p:spPr>
        <p:txBody>
          <a:bodyPr wrap="square">
            <a:spAutoFit/>
          </a:bodyPr>
          <a:lstStyle/>
          <a:p>
            <a:pPr marL="978408" lvl="3" indent="0" algn="ctr">
              <a:buNone/>
            </a:pPr>
            <a:r>
              <a:rPr lang="zh-TW" altLang="en-US" sz="2800" dirty="0"/>
              <a:t>生科老師</a:t>
            </a:r>
            <a:r>
              <a:rPr lang="en-US" altLang="zh-TW" sz="2800" dirty="0"/>
              <a:t>(</a:t>
            </a:r>
            <a:r>
              <a:rPr lang="zh-TW" altLang="en-US" sz="2800" dirty="0"/>
              <a:t>科技中心</a:t>
            </a:r>
            <a:r>
              <a:rPr lang="en-US" altLang="zh-TW" sz="2800" dirty="0"/>
              <a:t>)</a:t>
            </a:r>
            <a:r>
              <a:rPr lang="zh-TW" altLang="en-US" sz="2800" dirty="0"/>
              <a:t>：賴俞欣</a:t>
            </a:r>
            <a:endParaRPr lang="en-US" altLang="zh-TW" sz="2800" dirty="0"/>
          </a:p>
          <a:p>
            <a:pPr marL="978408" lvl="3" indent="0" algn="ctr">
              <a:buNone/>
            </a:pPr>
            <a:r>
              <a:rPr lang="en-US" altLang="zh-TW" sz="2800" dirty="0"/>
              <a:t>(19:15~19:30</a:t>
            </a:r>
            <a:r>
              <a:rPr lang="zh-TW" altLang="en-US" sz="2800" dirty="0"/>
              <a:t>）</a:t>
            </a:r>
            <a:endParaRPr lang="en-US" altLang="zh-TW" sz="2800" dirty="0"/>
          </a:p>
          <a:p>
            <a:pPr marL="978408" lvl="3" indent="0" algn="ctr">
              <a:buNone/>
            </a:pPr>
            <a:endParaRPr lang="en-US" altLang="zh-TW" sz="2800" dirty="0"/>
          </a:p>
          <a:p>
            <a:pPr marL="978408" lvl="3" indent="0" algn="ctr">
              <a:buNone/>
            </a:pPr>
            <a:r>
              <a:rPr lang="zh-TW" altLang="en-US" sz="2800" dirty="0"/>
              <a:t>數學老師：沈志龍</a:t>
            </a:r>
            <a:r>
              <a:rPr lang="en-US" altLang="zh-TW" sz="2800" dirty="0"/>
              <a:t>     (19:30~19:45)</a:t>
            </a:r>
          </a:p>
          <a:p>
            <a:pPr marL="978408" lvl="3" indent="0" algn="ctr">
              <a:buNone/>
            </a:pPr>
            <a:endParaRPr lang="en-US" altLang="zh-TW" sz="2800" dirty="0"/>
          </a:p>
          <a:p>
            <a:pPr algn="ctr"/>
            <a:r>
              <a:rPr lang="en-US" altLang="zh-TW" sz="2800" dirty="0"/>
              <a:t>	  </a:t>
            </a:r>
            <a:r>
              <a:rPr lang="zh-TW" altLang="en-US" sz="2800" dirty="0"/>
              <a:t>理化老師：張蕙芳</a:t>
            </a:r>
            <a:endParaRPr lang="en-US" altLang="zh-TW" sz="2800" dirty="0"/>
          </a:p>
          <a:p>
            <a:pPr algn="ctr"/>
            <a:r>
              <a:rPr lang="en-US" altLang="zh-TW" sz="2800" dirty="0"/>
              <a:t>               (19:45~20:00)</a:t>
            </a:r>
          </a:p>
          <a:p>
            <a:endParaRPr lang="zh-TW" altLang="en-US" sz="2800" dirty="0"/>
          </a:p>
        </p:txBody>
      </p:sp>
      <p:pic>
        <p:nvPicPr>
          <p:cNvPr id="4" name="圖片 3"/>
          <p:cNvPicPr>
            <a:picLocks noChangeAspect="1"/>
          </p:cNvPicPr>
          <p:nvPr/>
        </p:nvPicPr>
        <p:blipFill>
          <a:blip r:embed="rId2"/>
          <a:stretch>
            <a:fillRect/>
          </a:stretch>
        </p:blipFill>
        <p:spPr>
          <a:xfrm>
            <a:off x="107504" y="4657888"/>
            <a:ext cx="2808313" cy="2123787"/>
          </a:xfrm>
          <a:prstGeom prst="ellipse">
            <a:avLst/>
          </a:prstGeom>
          <a:ln>
            <a:noFill/>
          </a:ln>
          <a:effectLst>
            <a:softEdge rad="112500"/>
          </a:effectLst>
        </p:spPr>
      </p:pic>
      <p:pic>
        <p:nvPicPr>
          <p:cNvPr id="5" name="圖片 4"/>
          <p:cNvPicPr>
            <a:picLocks noChangeAspect="1"/>
          </p:cNvPicPr>
          <p:nvPr/>
        </p:nvPicPr>
        <p:blipFill>
          <a:blip r:embed="rId3"/>
          <a:stretch>
            <a:fillRect/>
          </a:stretch>
        </p:blipFill>
        <p:spPr>
          <a:xfrm rot="21098418">
            <a:off x="1736541" y="3874013"/>
            <a:ext cx="1433473" cy="721893"/>
          </a:xfrm>
          <a:prstGeom prst="ellipse">
            <a:avLst/>
          </a:prstGeom>
          <a:ln>
            <a:noFill/>
          </a:ln>
          <a:effectLst>
            <a:softEdge rad="112500"/>
          </a:effectLst>
        </p:spPr>
      </p:pic>
    </p:spTree>
    <p:extLst>
      <p:ext uri="{BB962C8B-B14F-4D97-AF65-F5344CB8AC3E}">
        <p14:creationId xmlns:p14="http://schemas.microsoft.com/office/powerpoint/2010/main" val="3271067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5" y="548680"/>
            <a:ext cx="3960440" cy="1080120"/>
          </a:xfrm>
        </p:spPr>
        <p:txBody>
          <a:bodyPr>
            <a:normAutofit/>
          </a:bodyPr>
          <a:lstStyle/>
          <a:p>
            <a:r>
              <a:rPr lang="zh-TW" altLang="en-US" sz="4400" dirty="0"/>
              <a:t>親 師 </a:t>
            </a:r>
            <a:r>
              <a:rPr lang="zh-TW" altLang="en-US" sz="4400" b="1" dirty="0"/>
              <a:t>相 見 歡</a:t>
            </a:r>
          </a:p>
        </p:txBody>
      </p:sp>
      <p:sp>
        <p:nvSpPr>
          <p:cNvPr id="3" name="內容版面配置區 2"/>
          <p:cNvSpPr>
            <a:spLocks noGrp="1"/>
          </p:cNvSpPr>
          <p:nvPr>
            <p:ph type="body" sz="half" idx="2"/>
          </p:nvPr>
        </p:nvSpPr>
        <p:spPr>
          <a:xfrm>
            <a:off x="251520" y="1628800"/>
            <a:ext cx="7344816" cy="5112568"/>
          </a:xfrm>
        </p:spPr>
        <p:txBody>
          <a:bodyPr>
            <a:normAutofit/>
          </a:bodyPr>
          <a:lstStyle/>
          <a:p>
            <a:r>
              <a:rPr lang="en-US" altLang="zh-TW" sz="2800" dirty="0"/>
              <a:t>(</a:t>
            </a:r>
            <a:r>
              <a:rPr lang="zh-TW" altLang="en-US" sz="2800" dirty="0"/>
              <a:t>自我介紹</a:t>
            </a:r>
            <a:r>
              <a:rPr lang="en-US" altLang="zh-TW" sz="2800" dirty="0"/>
              <a:t>)</a:t>
            </a:r>
          </a:p>
          <a:p>
            <a:r>
              <a:rPr lang="zh-TW" altLang="en-US" sz="3500" b="1" dirty="0"/>
              <a:t>會議主席</a:t>
            </a:r>
            <a:r>
              <a:rPr lang="en-US" altLang="zh-TW" sz="3500" b="1" dirty="0"/>
              <a:t>:</a:t>
            </a:r>
          </a:p>
          <a:p>
            <a:endParaRPr lang="en-US" altLang="zh-TW" sz="3500" b="1" dirty="0"/>
          </a:p>
          <a:p>
            <a:r>
              <a:rPr lang="zh-TW" altLang="en-US" sz="3500" b="1" dirty="0"/>
              <a:t>會議記錄</a:t>
            </a:r>
            <a:r>
              <a:rPr lang="en-US" altLang="zh-TW" sz="3500" b="1" dirty="0"/>
              <a:t>:</a:t>
            </a:r>
          </a:p>
          <a:p>
            <a:endParaRPr lang="en-US" altLang="zh-TW" sz="3500" b="1" dirty="0"/>
          </a:p>
          <a:p>
            <a:r>
              <a:rPr lang="zh-TW" altLang="en-US" sz="3500" b="1" dirty="0"/>
              <a:t>班級家長代表</a:t>
            </a:r>
            <a:endParaRPr lang="en-US" altLang="zh-TW" sz="3500" b="1" dirty="0"/>
          </a:p>
          <a:p>
            <a:r>
              <a:rPr lang="zh-TW" altLang="en-US" sz="3500" b="1" dirty="0"/>
              <a:t>（</a:t>
            </a:r>
            <a:r>
              <a:rPr lang="en-US" altLang="zh-TW" sz="3500" b="1" dirty="0"/>
              <a:t>1~2</a:t>
            </a:r>
            <a:r>
              <a:rPr lang="zh-TW" altLang="en-US" sz="3500" b="1" dirty="0"/>
              <a:t>名）</a:t>
            </a:r>
            <a:r>
              <a:rPr lang="en-US" altLang="zh-TW" sz="3500" b="1" dirty="0"/>
              <a:t>:</a:t>
            </a:r>
            <a:endParaRPr lang="en-US" altLang="zh-TW" sz="1900" b="1" dirty="0"/>
          </a:p>
          <a:p>
            <a:r>
              <a:rPr lang="zh-TW" altLang="en-US" sz="1900" b="1" dirty="0"/>
              <a:t>*學校日手冊以及行政宣導相關檔案已上傳學校首頁「學校日專區」， </a:t>
            </a:r>
            <a:endParaRPr lang="en-US" altLang="zh-TW" sz="1900" b="1" dirty="0"/>
          </a:p>
          <a:p>
            <a:r>
              <a:rPr lang="zh-TW" altLang="en-US" sz="1900" b="1" dirty="0"/>
              <a:t>  歡迎家長上學校首頁下載。</a:t>
            </a:r>
            <a:endParaRPr lang="en-US" altLang="zh-TW" sz="1900" b="1" dirty="0"/>
          </a:p>
          <a:p>
            <a:endParaRPr lang="en-US" altLang="zh-TW" sz="1900" b="1" dirty="0"/>
          </a:p>
          <a:p>
            <a:endParaRPr lang="en-US" altLang="zh-TW" sz="3500" b="1" dirty="0"/>
          </a:p>
          <a:p>
            <a:endParaRPr lang="zh-TW" altLang="en-US" sz="2800" dirty="0"/>
          </a:p>
        </p:txBody>
      </p:sp>
      <p:pic>
        <p:nvPicPr>
          <p:cNvPr id="5" name="圖片版面配置區 4"/>
          <p:cNvPicPr>
            <a:picLocks noGrp="1" noChangeAspect="1"/>
          </p:cNvPicPr>
          <p:nvPr>
            <p:ph type="pic" idx="1"/>
          </p:nvPr>
        </p:nvPicPr>
        <p:blipFill>
          <a:blip r:embed="rId2">
            <a:extLst>
              <a:ext uri="{28A0092B-C50C-407E-A947-70E740481C1C}">
                <a14:useLocalDpi xmlns:a14="http://schemas.microsoft.com/office/drawing/2010/main" val="0"/>
              </a:ext>
            </a:extLst>
          </a:blip>
          <a:srcRect l="5942" r="5942"/>
          <a:stretch>
            <a:fillRect/>
          </a:stretch>
        </p:blipFill>
        <p:spPr>
          <a:xfrm rot="420000">
            <a:off x="3498237" y="1247453"/>
            <a:ext cx="4617720" cy="3931920"/>
          </a:xfrm>
        </p:spPr>
      </p:pic>
    </p:spTree>
    <p:extLst>
      <p:ext uri="{BB962C8B-B14F-4D97-AF65-F5344CB8AC3E}">
        <p14:creationId xmlns:p14="http://schemas.microsoft.com/office/powerpoint/2010/main" val="3050878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476672"/>
            <a:ext cx="8229600" cy="1082384"/>
          </a:xfrm>
        </p:spPr>
        <p:txBody>
          <a:bodyPr>
            <a:normAutofit fontScale="90000"/>
          </a:bodyPr>
          <a:lstStyle/>
          <a:p>
            <a:r>
              <a:rPr lang="zh-TW" altLang="en-US" b="1" dirty="0"/>
              <a:t>親師綜合座談及班級經營說明</a:t>
            </a:r>
          </a:p>
        </p:txBody>
      </p:sp>
      <p:sp>
        <p:nvSpPr>
          <p:cNvPr id="2" name="內容版面配置區 1"/>
          <p:cNvSpPr>
            <a:spLocks noGrp="1"/>
          </p:cNvSpPr>
          <p:nvPr>
            <p:ph idx="1"/>
          </p:nvPr>
        </p:nvSpPr>
        <p:spPr>
          <a:xfrm>
            <a:off x="457200" y="1935480"/>
            <a:ext cx="8229600" cy="4661872"/>
          </a:xfrm>
        </p:spPr>
        <p:txBody>
          <a:bodyPr>
            <a:normAutofit fontScale="92500" lnSpcReduction="20000"/>
          </a:bodyPr>
          <a:lstStyle/>
          <a:p>
            <a:r>
              <a:rPr lang="zh-TW" altLang="en-US" sz="4300" dirty="0"/>
              <a:t> </a:t>
            </a:r>
            <a:r>
              <a:rPr lang="en-US" altLang="zh-TW" dirty="0">
                <a:latin typeface="+mj-ea"/>
                <a:ea typeface="+mj-ea"/>
              </a:rPr>
              <a:t>112</a:t>
            </a:r>
            <a:r>
              <a:rPr lang="zh-TW" altLang="en-US" dirty="0">
                <a:latin typeface="+mj-ea"/>
                <a:ea typeface="+mj-ea"/>
              </a:rPr>
              <a:t> </a:t>
            </a:r>
            <a:r>
              <a:rPr lang="zh-TW" altLang="en-US" b="1" dirty="0">
                <a:latin typeface="+mj-ea"/>
                <a:ea typeface="+mj-ea"/>
              </a:rPr>
              <a:t>學期第一學期重要行事曆</a:t>
            </a:r>
            <a:endParaRPr lang="en-US" altLang="zh-TW" b="1" dirty="0">
              <a:latin typeface="+mj-ea"/>
              <a:ea typeface="+mj-ea"/>
            </a:endParaRPr>
          </a:p>
          <a:p>
            <a:pPr marL="0" indent="0">
              <a:buNone/>
            </a:pPr>
            <a:r>
              <a:rPr lang="zh-TW" altLang="en-US" sz="2400" dirty="0"/>
              <a:t> </a:t>
            </a:r>
            <a:r>
              <a:rPr lang="zh-TW" altLang="en-US" sz="2400" b="1" dirty="0">
                <a:solidFill>
                  <a:schemeClr val="accent1"/>
                </a:solidFill>
              </a:rPr>
              <a:t>*</a:t>
            </a:r>
            <a:r>
              <a:rPr lang="en-US" altLang="zh-TW" sz="2400" b="1" dirty="0">
                <a:solidFill>
                  <a:schemeClr val="accent1"/>
                </a:solidFill>
              </a:rPr>
              <a:t>9/18  </a:t>
            </a:r>
            <a:r>
              <a:rPr lang="en-US" altLang="zh-TW" b="1" dirty="0"/>
              <a:t>		</a:t>
            </a:r>
            <a:r>
              <a:rPr lang="zh-TW" altLang="en-US" b="1" dirty="0"/>
              <a:t>課後輔導第八節</a:t>
            </a:r>
            <a:r>
              <a:rPr lang="en-US" altLang="zh-TW" b="1" dirty="0"/>
              <a:t>(</a:t>
            </a:r>
            <a:r>
              <a:rPr lang="zh-TW" altLang="en-US" b="1" dirty="0"/>
              <a:t>每週二 數學 、隔週四理化</a:t>
            </a:r>
            <a:r>
              <a:rPr lang="en-US" altLang="zh-TW" b="1" dirty="0"/>
              <a:t>)</a:t>
            </a:r>
          </a:p>
          <a:p>
            <a:pPr marL="0" indent="0">
              <a:buNone/>
            </a:pPr>
            <a:r>
              <a:rPr lang="en-US" altLang="zh-TW" b="1" dirty="0"/>
              <a:t>	</a:t>
            </a:r>
            <a:r>
              <a:rPr lang="zh-TW" altLang="en-US" b="1" dirty="0"/>
              <a:t>                             學習扶助</a:t>
            </a:r>
            <a:r>
              <a:rPr lang="en-US" altLang="zh-TW" b="1" dirty="0"/>
              <a:t>(</a:t>
            </a:r>
            <a:r>
              <a:rPr lang="zh-TW" altLang="en-US" b="1" dirty="0"/>
              <a:t>國、數</a:t>
            </a:r>
            <a:r>
              <a:rPr lang="en-US" altLang="zh-TW" b="1" dirty="0"/>
              <a:t>) </a:t>
            </a:r>
          </a:p>
          <a:p>
            <a:pPr marL="0" indent="0">
              <a:buNone/>
            </a:pPr>
            <a:r>
              <a:rPr lang="en-US" altLang="zh-TW" sz="2800" b="1" dirty="0">
                <a:solidFill>
                  <a:schemeClr val="accent1"/>
                </a:solidFill>
              </a:rPr>
              <a:t> </a:t>
            </a:r>
            <a:r>
              <a:rPr lang="en-US" altLang="zh-TW" sz="2400" b="1" dirty="0">
                <a:solidFill>
                  <a:schemeClr val="accent1"/>
                </a:solidFill>
              </a:rPr>
              <a:t>*9/27</a:t>
            </a:r>
            <a:r>
              <a:rPr lang="zh-TW" altLang="en-US" sz="2400" b="1" dirty="0">
                <a:solidFill>
                  <a:schemeClr val="accent1"/>
                </a:solidFill>
              </a:rPr>
              <a:t>       </a:t>
            </a:r>
            <a:r>
              <a:rPr lang="en-US" altLang="zh-TW" sz="2400" b="1" dirty="0">
                <a:solidFill>
                  <a:schemeClr val="accent1"/>
                </a:solidFill>
              </a:rPr>
              <a:t>	</a:t>
            </a:r>
            <a:r>
              <a:rPr lang="zh-TW" altLang="en-US" b="1" dirty="0"/>
              <a:t>各科補救教學截止</a:t>
            </a:r>
            <a:endParaRPr lang="en-US" altLang="zh-TW" b="1" dirty="0"/>
          </a:p>
          <a:p>
            <a:pPr marL="0" indent="0">
              <a:buNone/>
            </a:pPr>
            <a:r>
              <a:rPr lang="en-US" altLang="zh-TW" sz="3000" dirty="0">
                <a:solidFill>
                  <a:schemeClr val="accent1"/>
                </a:solidFill>
              </a:rPr>
              <a:t>*</a:t>
            </a:r>
            <a:r>
              <a:rPr lang="en-US" altLang="zh-TW" b="1" dirty="0">
                <a:solidFill>
                  <a:schemeClr val="accent1"/>
                </a:solidFill>
              </a:rPr>
              <a:t>10/12, 13</a:t>
            </a:r>
            <a:r>
              <a:rPr lang="zh-TW" altLang="en-US" b="1" dirty="0"/>
              <a:t>  </a:t>
            </a:r>
            <a:r>
              <a:rPr lang="en-US" altLang="zh-TW" b="1" dirty="0"/>
              <a:t>	</a:t>
            </a:r>
            <a:r>
              <a:rPr lang="zh-TW" altLang="en-US" b="1" dirty="0"/>
              <a:t>第一次段考</a:t>
            </a:r>
            <a:endParaRPr lang="en-US" altLang="zh-TW" b="1" dirty="0"/>
          </a:p>
          <a:p>
            <a:pPr marL="0" lvl="0" indent="0" defTabSz="457200">
              <a:spcBef>
                <a:spcPts val="1000"/>
              </a:spcBef>
              <a:buClr>
                <a:srgbClr val="90C226"/>
              </a:buClr>
              <a:buSzPct val="80000"/>
              <a:buNone/>
            </a:pPr>
            <a:r>
              <a:rPr lang="en-US" altLang="zh-TW" sz="2400" dirty="0"/>
              <a:t>  </a:t>
            </a:r>
            <a:r>
              <a:rPr lang="en-US" altLang="zh-TW" sz="2400" b="1" dirty="0">
                <a:solidFill>
                  <a:schemeClr val="accent1"/>
                </a:solidFill>
              </a:rPr>
              <a:t>*</a:t>
            </a:r>
            <a:r>
              <a:rPr lang="en-US" altLang="zh-TW" b="1" dirty="0">
                <a:solidFill>
                  <a:schemeClr val="accent1"/>
                </a:solidFill>
              </a:rPr>
              <a:t>11/18			</a:t>
            </a:r>
            <a:r>
              <a:rPr lang="zh-TW" altLang="en-US" b="1" dirty="0"/>
              <a:t>校慶運動會</a:t>
            </a:r>
            <a:r>
              <a:rPr lang="en-US" altLang="zh-TW" b="1" dirty="0"/>
              <a:t>  </a:t>
            </a:r>
          </a:p>
          <a:p>
            <a:pPr marL="0" lvl="0" indent="0" defTabSz="457200">
              <a:spcBef>
                <a:spcPts val="1000"/>
              </a:spcBef>
              <a:buClr>
                <a:srgbClr val="90C226"/>
              </a:buClr>
              <a:buSzPct val="80000"/>
              <a:buNone/>
            </a:pPr>
            <a:r>
              <a:rPr lang="zh-TW" altLang="en-US" b="1" dirty="0">
                <a:solidFill>
                  <a:schemeClr val="accent1"/>
                </a:solidFill>
              </a:rPr>
              <a:t>  *</a:t>
            </a:r>
            <a:r>
              <a:rPr lang="en-US" altLang="zh-TW" b="1" dirty="0">
                <a:solidFill>
                  <a:schemeClr val="accent1"/>
                </a:solidFill>
              </a:rPr>
              <a:t>11/20</a:t>
            </a:r>
            <a:r>
              <a:rPr lang="en-US" altLang="zh-TW" b="1" dirty="0"/>
              <a:t>		</a:t>
            </a:r>
            <a:r>
              <a:rPr lang="zh-TW" altLang="en-US" b="1" dirty="0"/>
              <a:t>校慶補假</a:t>
            </a:r>
            <a:r>
              <a:rPr lang="en-US" altLang="zh-TW" b="1" dirty="0"/>
              <a:t>  </a:t>
            </a:r>
            <a:endParaRPr lang="en-US" altLang="zh-TW" dirty="0"/>
          </a:p>
          <a:p>
            <a:pPr marL="0" indent="0">
              <a:buNone/>
            </a:pPr>
            <a:r>
              <a:rPr lang="zh-TW" altLang="en-US" sz="2400" b="1" dirty="0">
                <a:solidFill>
                  <a:schemeClr val="accent1"/>
                </a:solidFill>
              </a:rPr>
              <a:t> *</a:t>
            </a:r>
            <a:r>
              <a:rPr lang="en-US" altLang="zh-TW" b="1" dirty="0">
                <a:solidFill>
                  <a:schemeClr val="accent1"/>
                </a:solidFill>
              </a:rPr>
              <a:t>11/30, 12/01   </a:t>
            </a:r>
            <a:r>
              <a:rPr lang="zh-TW" altLang="en-US" b="1" dirty="0"/>
              <a:t>第二次段考 </a:t>
            </a:r>
            <a:r>
              <a:rPr lang="en-US" altLang="zh-TW" b="1" dirty="0"/>
              <a:t>(</a:t>
            </a:r>
            <a:r>
              <a:rPr lang="zh-TW" altLang="en-US" b="1" dirty="0"/>
              <a:t>八年級社區高職參訪</a:t>
            </a:r>
            <a:r>
              <a:rPr lang="en-US" altLang="zh-TW" b="1" dirty="0"/>
              <a:t>:</a:t>
            </a:r>
            <a:r>
              <a:rPr lang="zh-TW" altLang="en-US" b="1" dirty="0"/>
              <a:t>泰北、開南</a:t>
            </a:r>
            <a:r>
              <a:rPr lang="en-US" altLang="zh-TW" b="1" dirty="0"/>
              <a:t>)</a:t>
            </a:r>
          </a:p>
          <a:p>
            <a:pPr marL="0" indent="0">
              <a:buNone/>
            </a:pPr>
            <a:r>
              <a:rPr lang="zh-TW" altLang="en-US" sz="2400" dirty="0">
                <a:solidFill>
                  <a:schemeClr val="accent1"/>
                </a:solidFill>
              </a:rPr>
              <a:t> *</a:t>
            </a:r>
            <a:r>
              <a:rPr lang="en-US" altLang="zh-TW" sz="2400" dirty="0">
                <a:solidFill>
                  <a:schemeClr val="accent1"/>
                </a:solidFill>
              </a:rPr>
              <a:t> </a:t>
            </a:r>
            <a:r>
              <a:rPr lang="en-US" altLang="zh-TW" dirty="0">
                <a:solidFill>
                  <a:schemeClr val="accent1"/>
                </a:solidFill>
              </a:rPr>
              <a:t>113</a:t>
            </a:r>
            <a:r>
              <a:rPr lang="en-US" altLang="zh-TW" b="1" dirty="0">
                <a:solidFill>
                  <a:schemeClr val="accent1"/>
                </a:solidFill>
              </a:rPr>
              <a:t>/01/17, 18  </a:t>
            </a:r>
            <a:r>
              <a:rPr lang="zh-TW" altLang="en-US" b="1" dirty="0"/>
              <a:t>第三次段考</a:t>
            </a:r>
            <a:endParaRPr lang="en-US" altLang="zh-TW" b="1" dirty="0"/>
          </a:p>
          <a:p>
            <a:pPr marL="0" indent="0">
              <a:buNone/>
            </a:pPr>
            <a:r>
              <a:rPr lang="en-US" altLang="zh-TW" b="1" dirty="0">
                <a:solidFill>
                  <a:schemeClr val="accent1"/>
                </a:solidFill>
              </a:rPr>
              <a:t>*113/01/19</a:t>
            </a:r>
            <a:r>
              <a:rPr lang="en-US" altLang="zh-TW" b="1" dirty="0"/>
              <a:t>	  </a:t>
            </a:r>
            <a:r>
              <a:rPr lang="zh-TW" altLang="en-US" b="1" dirty="0"/>
              <a:t>休業式</a:t>
            </a:r>
            <a:endParaRPr lang="en-US" altLang="zh-TW" b="1" dirty="0"/>
          </a:p>
          <a:p>
            <a:pPr marL="0" indent="0">
              <a:buNone/>
            </a:pPr>
            <a:r>
              <a:rPr lang="en-US" altLang="zh-TW" sz="2400" dirty="0"/>
              <a:t> </a:t>
            </a:r>
            <a:r>
              <a:rPr lang="en-US" altLang="zh-TW" b="1" dirty="0">
                <a:solidFill>
                  <a:schemeClr val="accent1"/>
                </a:solidFill>
              </a:rPr>
              <a:t>*113/01/23~26</a:t>
            </a:r>
            <a:r>
              <a:rPr lang="zh-TW" altLang="en-US" b="1" dirty="0">
                <a:solidFill>
                  <a:schemeClr val="accent1"/>
                </a:solidFill>
              </a:rPr>
              <a:t>    </a:t>
            </a:r>
            <a:r>
              <a:rPr lang="en-US" altLang="zh-TW" b="1" dirty="0"/>
              <a:t>112</a:t>
            </a:r>
            <a:r>
              <a:rPr lang="zh-TW" altLang="en-US" b="1" dirty="0"/>
              <a:t>學年第二學期第一週開始</a:t>
            </a:r>
            <a:r>
              <a:rPr lang="en-US" altLang="zh-TW" sz="1700" b="1" dirty="0"/>
              <a:t>(</a:t>
            </a:r>
            <a:r>
              <a:rPr lang="zh-TW" altLang="en-US" sz="1700" b="1" dirty="0"/>
              <a:t>補</a:t>
            </a:r>
            <a:r>
              <a:rPr lang="en-US" altLang="zh-TW" sz="1700" b="1" dirty="0"/>
              <a:t>4/22~25</a:t>
            </a:r>
            <a:r>
              <a:rPr lang="zh-TW" altLang="en-US" sz="1700" b="1" dirty="0"/>
              <a:t>全中運放假</a:t>
            </a:r>
            <a:r>
              <a:rPr lang="en-US" altLang="zh-TW" sz="1700" b="1" dirty="0"/>
              <a:t>)</a:t>
            </a:r>
          </a:p>
        </p:txBody>
      </p:sp>
    </p:spTree>
    <p:extLst>
      <p:ext uri="{BB962C8B-B14F-4D97-AF65-F5344CB8AC3E}">
        <p14:creationId xmlns:p14="http://schemas.microsoft.com/office/powerpoint/2010/main" val="681550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60648"/>
            <a:ext cx="8229600" cy="1143000"/>
          </a:xfrm>
        </p:spPr>
        <p:txBody>
          <a:bodyPr>
            <a:normAutofit/>
          </a:bodyPr>
          <a:lstStyle/>
          <a:p>
            <a:pPr algn="ctr"/>
            <a:r>
              <a:rPr lang="zh-TW" altLang="en-US" sz="4800" dirty="0"/>
              <a:t>班級經營重點事項</a:t>
            </a:r>
          </a:p>
        </p:txBody>
      </p:sp>
      <p:sp>
        <p:nvSpPr>
          <p:cNvPr id="3" name="內容版面配置區 2"/>
          <p:cNvSpPr>
            <a:spLocks noGrp="1"/>
          </p:cNvSpPr>
          <p:nvPr>
            <p:ph idx="1"/>
          </p:nvPr>
        </p:nvSpPr>
        <p:spPr>
          <a:xfrm>
            <a:off x="107504" y="1403648"/>
            <a:ext cx="9036496" cy="5256584"/>
          </a:xfrm>
        </p:spPr>
        <p:txBody>
          <a:bodyPr>
            <a:normAutofit fontScale="92500" lnSpcReduction="10000"/>
          </a:bodyPr>
          <a:lstStyle/>
          <a:p>
            <a:r>
              <a:rPr lang="zh-TW" altLang="en-US" sz="2400" dirty="0"/>
              <a:t>班上一日作息 </a:t>
            </a:r>
            <a:endParaRPr lang="en-US" altLang="zh-TW" sz="2400" dirty="0"/>
          </a:p>
          <a:p>
            <a:pPr marL="0" indent="0">
              <a:buNone/>
            </a:pPr>
            <a:endParaRPr lang="en-US" altLang="zh-TW" sz="4000" dirty="0"/>
          </a:p>
          <a:p>
            <a:pPr marL="0" indent="0">
              <a:buNone/>
            </a:pPr>
            <a:endParaRPr lang="en-US" altLang="zh-TW" dirty="0"/>
          </a:p>
          <a:p>
            <a:endParaRPr lang="en-US" altLang="zh-TW" dirty="0"/>
          </a:p>
          <a:p>
            <a:endParaRPr lang="en-US" altLang="zh-TW" dirty="0"/>
          </a:p>
          <a:p>
            <a:pPr marL="0" indent="0">
              <a:buNone/>
            </a:pPr>
            <a:endParaRPr lang="en-US" altLang="zh-TW" sz="1500" dirty="0"/>
          </a:p>
          <a:p>
            <a:endParaRPr lang="en-US" altLang="zh-TW" sz="2400" dirty="0"/>
          </a:p>
          <a:p>
            <a:endParaRPr lang="en-US" altLang="zh-TW" sz="2400" dirty="0"/>
          </a:p>
          <a:p>
            <a:r>
              <a:rPr lang="zh-TW" altLang="en-US" sz="2400" dirty="0"/>
              <a:t>若遲到、違規或作業未完成者可能必須放學後留校完成或進行愛校</a:t>
            </a:r>
            <a:r>
              <a:rPr lang="en-US" altLang="zh-TW" sz="2400" dirty="0"/>
              <a:t>(</a:t>
            </a:r>
            <a:r>
              <a:rPr lang="zh-TW" altLang="en-US" sz="2400" dirty="0"/>
              <a:t>班</a:t>
            </a:r>
            <a:r>
              <a:rPr lang="en-US" altLang="zh-TW" sz="2400" dirty="0"/>
              <a:t>)</a:t>
            </a:r>
            <a:r>
              <a:rPr lang="zh-TW" altLang="en-US" sz="2400" dirty="0"/>
              <a:t>服務。</a:t>
            </a:r>
            <a:endParaRPr lang="en-US" altLang="zh-TW" sz="2400" dirty="0"/>
          </a:p>
          <a:p>
            <a:r>
              <a:rPr lang="zh-TW" altLang="en-US" sz="2400" dirty="0"/>
              <a:t>同學們提議投票通過本學期除特殊活動規定一律著</a:t>
            </a:r>
            <a:r>
              <a:rPr lang="en-US" altLang="zh-TW" sz="2400" dirty="0"/>
              <a:t>『</a:t>
            </a:r>
            <a:r>
              <a:rPr lang="zh-TW" altLang="en-US" sz="2400" dirty="0"/>
              <a:t>體育服</a:t>
            </a:r>
            <a:r>
              <a:rPr lang="en-US" altLang="zh-TW" sz="2400" dirty="0"/>
              <a:t>』</a:t>
            </a:r>
            <a:r>
              <a:rPr lang="zh-TW" altLang="en-US" sz="2400" dirty="0"/>
              <a:t>到校。</a:t>
            </a:r>
            <a:endParaRPr lang="en-US" altLang="zh-TW" sz="2400" dirty="0"/>
          </a:p>
          <a:p>
            <a:r>
              <a:rPr lang="zh-TW" altLang="en-US" sz="2400" dirty="0"/>
              <a:t>本學期午休時間除資優班有理化、生物專題研究活動，有多位同學參與科技中心主辦各項比賽訓練活動，如</a:t>
            </a:r>
            <a:r>
              <a:rPr lang="en-US" altLang="zh-TW" sz="2400" dirty="0"/>
              <a:t>:</a:t>
            </a:r>
            <a:r>
              <a:rPr lang="zh-TW" altLang="en-US" sz="2400" dirty="0"/>
              <a:t>滾珠、機器人等，鼓勵學生多元探索。</a:t>
            </a:r>
            <a:endParaRPr lang="en-US" altLang="zh-TW" dirty="0"/>
          </a:p>
          <a:p>
            <a:endParaRPr lang="en-US" altLang="zh-TW" sz="2800" dirty="0"/>
          </a:p>
          <a:p>
            <a:endParaRPr lang="en-US" altLang="zh-TW" sz="2800" dirty="0"/>
          </a:p>
          <a:p>
            <a:pPr marL="0" indent="0">
              <a:buNone/>
            </a:pPr>
            <a:endParaRPr lang="en-US" altLang="zh-TW" sz="3000" dirty="0">
              <a:solidFill>
                <a:srgbClr val="7030A0"/>
              </a:solidFill>
              <a:latin typeface="Calibri"/>
            </a:endParaRPr>
          </a:p>
          <a:p>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1919094183"/>
              </p:ext>
            </p:extLst>
          </p:nvPr>
        </p:nvGraphicFramePr>
        <p:xfrm>
          <a:off x="457200" y="1844824"/>
          <a:ext cx="8507290" cy="2712720"/>
        </p:xfrm>
        <a:graphic>
          <a:graphicData uri="http://schemas.openxmlformats.org/drawingml/2006/table">
            <a:tbl>
              <a:tblPr firstRow="1" bandRow="1">
                <a:tableStyleId>{5C22544A-7EE6-4342-B048-85BDC9FD1C3A}</a:tableStyleId>
              </a:tblPr>
              <a:tblGrid>
                <a:gridCol w="1450504">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gridCol w="792088">
                  <a:extLst>
                    <a:ext uri="{9D8B030D-6E8A-4147-A177-3AD203B41FA5}">
                      <a16:colId xmlns:a16="http://schemas.microsoft.com/office/drawing/2014/main" val="20007"/>
                    </a:ext>
                  </a:extLst>
                </a:gridCol>
                <a:gridCol w="720080">
                  <a:extLst>
                    <a:ext uri="{9D8B030D-6E8A-4147-A177-3AD203B41FA5}">
                      <a16:colId xmlns:a16="http://schemas.microsoft.com/office/drawing/2014/main" val="20008"/>
                    </a:ext>
                  </a:extLst>
                </a:gridCol>
                <a:gridCol w="864098">
                  <a:extLst>
                    <a:ext uri="{9D8B030D-6E8A-4147-A177-3AD203B41FA5}">
                      <a16:colId xmlns:a16="http://schemas.microsoft.com/office/drawing/2014/main" val="20009"/>
                    </a:ext>
                  </a:extLst>
                </a:gridCol>
              </a:tblGrid>
              <a:tr h="1670747">
                <a:tc>
                  <a:txBody>
                    <a:bodyPr/>
                    <a:lstStyle/>
                    <a:p>
                      <a:r>
                        <a:rPr lang="zh-TW" altLang="en-US" sz="1400" dirty="0"/>
                        <a:t>                    節次</a:t>
                      </a:r>
                      <a:endParaRPr lang="en-US" altLang="zh-TW" sz="1400" dirty="0"/>
                    </a:p>
                    <a:p>
                      <a:r>
                        <a:rPr lang="en-US" altLang="zh-TW" sz="1400" dirty="0"/>
                        <a:t>                    </a:t>
                      </a:r>
                      <a:r>
                        <a:rPr lang="zh-TW" altLang="en-US" sz="1400" dirty="0"/>
                        <a:t>作息</a:t>
                      </a:r>
                      <a:endParaRPr lang="en-US" altLang="zh-TW" sz="1400" dirty="0"/>
                    </a:p>
                    <a:p>
                      <a:endParaRPr lang="en-US" altLang="zh-TW" sz="1400" dirty="0"/>
                    </a:p>
                    <a:p>
                      <a:endParaRPr lang="en-US" altLang="zh-TW" sz="1400" dirty="0"/>
                    </a:p>
                    <a:p>
                      <a:endParaRPr lang="en-US" altLang="zh-TW" sz="1400" dirty="0"/>
                    </a:p>
                    <a:p>
                      <a:endParaRPr lang="en-US" altLang="zh-TW" sz="1400" dirty="0"/>
                    </a:p>
                    <a:p>
                      <a:endParaRPr lang="en-US" altLang="zh-TW" sz="1400" dirty="0"/>
                    </a:p>
                    <a:p>
                      <a:r>
                        <a:rPr lang="zh-TW" altLang="en-US" sz="1400" dirty="0"/>
                        <a:t>時間</a:t>
                      </a:r>
                    </a:p>
                  </a:txBody>
                  <a:tcPr/>
                </a:tc>
                <a:tc>
                  <a:txBody>
                    <a:bodyPr/>
                    <a:lstStyle/>
                    <a:p>
                      <a:pPr algn="ctr"/>
                      <a:r>
                        <a:rPr lang="zh-TW" altLang="en-US" sz="1400" dirty="0"/>
                        <a:t>整理環境</a:t>
                      </a:r>
                      <a:endParaRPr lang="en-US" altLang="zh-TW" sz="1400" dirty="0"/>
                    </a:p>
                    <a:p>
                      <a:pPr algn="ctr"/>
                      <a:r>
                        <a:rPr lang="en-US" altLang="zh-TW" sz="1400" dirty="0"/>
                        <a:t>(</a:t>
                      </a:r>
                      <a:r>
                        <a:rPr lang="zh-TW" altLang="en-US" sz="1400" dirty="0"/>
                        <a:t>外掃</a:t>
                      </a:r>
                      <a:r>
                        <a:rPr lang="en-US" altLang="zh-TW" sz="1400" dirty="0"/>
                        <a:t>)</a:t>
                      </a:r>
                      <a:endParaRPr lang="zh-TW" altLang="en-US" sz="1400" dirty="0"/>
                    </a:p>
                  </a:txBody>
                  <a:tcPr/>
                </a:tc>
                <a:tc>
                  <a:txBody>
                    <a:bodyPr/>
                    <a:lstStyle/>
                    <a:p>
                      <a:pPr algn="ctr"/>
                      <a:r>
                        <a:rPr lang="zh-TW" altLang="en-US" sz="1400" dirty="0"/>
                        <a:t>早自習</a:t>
                      </a:r>
                      <a:endParaRPr lang="en-US" altLang="zh-TW" sz="1400" dirty="0"/>
                    </a:p>
                    <a:p>
                      <a:pPr algn="ctr"/>
                      <a:r>
                        <a:rPr lang="en-US" altLang="zh-TW" sz="1400" dirty="0"/>
                        <a:t>(</a:t>
                      </a:r>
                      <a:r>
                        <a:rPr lang="zh-TW" altLang="en-US" sz="1400" dirty="0"/>
                        <a:t>週四朝會</a:t>
                      </a:r>
                      <a:r>
                        <a:rPr lang="en-US" altLang="zh-TW" sz="1400" dirty="0"/>
                        <a:t>)</a:t>
                      </a:r>
                      <a:endParaRPr lang="zh-TW" altLang="en-US" sz="1400" dirty="0"/>
                    </a:p>
                  </a:txBody>
                  <a:tcPr/>
                </a:tc>
                <a:tc>
                  <a:txBody>
                    <a:bodyPr/>
                    <a:lstStyle/>
                    <a:p>
                      <a:pPr algn="ctr"/>
                      <a:r>
                        <a:rPr lang="zh-TW" altLang="en-US" sz="1400" dirty="0"/>
                        <a:t>第一節</a:t>
                      </a:r>
                      <a:r>
                        <a:rPr lang="en-US" altLang="zh-TW" sz="1400" dirty="0"/>
                        <a:t>~</a:t>
                      </a:r>
                    </a:p>
                    <a:p>
                      <a:pPr algn="ctr"/>
                      <a:r>
                        <a:rPr lang="zh-TW" altLang="en-US" sz="1400" dirty="0"/>
                        <a:t>第四節</a:t>
                      </a:r>
                    </a:p>
                  </a:txBody>
                  <a:tcPr/>
                </a:tc>
                <a:tc>
                  <a:txBody>
                    <a:bodyPr/>
                    <a:lstStyle/>
                    <a:p>
                      <a:pPr algn="ctr"/>
                      <a:r>
                        <a:rPr lang="zh-TW" altLang="en-US" sz="1400" dirty="0"/>
                        <a:t>午餐</a:t>
                      </a:r>
                    </a:p>
                  </a:txBody>
                  <a:tcPr/>
                </a:tc>
                <a:tc>
                  <a:txBody>
                    <a:bodyPr/>
                    <a:lstStyle/>
                    <a:p>
                      <a:pPr algn="ctr"/>
                      <a:r>
                        <a:rPr lang="en-US" altLang="zh-TW" sz="1400" baseline="0" dirty="0"/>
                        <a:t> </a:t>
                      </a:r>
                      <a:r>
                        <a:rPr lang="zh-TW" altLang="en-US" sz="1400" baseline="0" dirty="0"/>
                        <a:t>午休</a:t>
                      </a:r>
                      <a:endParaRPr lang="zh-TW" altLang="en-US" sz="1400" dirty="0"/>
                    </a:p>
                  </a:txBody>
                  <a:tcPr/>
                </a:tc>
                <a:tc>
                  <a:txBody>
                    <a:bodyPr/>
                    <a:lstStyle/>
                    <a:p>
                      <a:pPr algn="ctr"/>
                      <a:r>
                        <a:rPr lang="zh-TW" altLang="en-US" sz="1400" dirty="0"/>
                        <a:t>第五節</a:t>
                      </a:r>
                      <a:r>
                        <a:rPr lang="en-US" altLang="zh-TW" sz="1400" dirty="0"/>
                        <a:t>~</a:t>
                      </a:r>
                    </a:p>
                    <a:p>
                      <a:pPr algn="ctr"/>
                      <a:r>
                        <a:rPr lang="zh-TW" altLang="en-US" sz="1400" dirty="0"/>
                        <a:t>第六節</a:t>
                      </a:r>
                    </a:p>
                  </a:txBody>
                  <a:tcPr/>
                </a:tc>
                <a:tc>
                  <a:txBody>
                    <a:bodyPr/>
                    <a:lstStyle/>
                    <a:p>
                      <a:pPr algn="ctr"/>
                      <a:r>
                        <a:rPr lang="zh-TW" altLang="en-US" sz="1400" dirty="0"/>
                        <a:t>第六節下課</a:t>
                      </a:r>
                      <a:endParaRPr lang="en-US" altLang="zh-TW" sz="1400" dirty="0"/>
                    </a:p>
                    <a:p>
                      <a:pPr algn="ctr"/>
                      <a:r>
                        <a:rPr lang="zh-TW" altLang="en-US" sz="1400" dirty="0"/>
                        <a:t>整理教室、抄聯絡簿</a:t>
                      </a:r>
                    </a:p>
                  </a:txBody>
                  <a:tcPr/>
                </a:tc>
                <a:tc>
                  <a:txBody>
                    <a:bodyPr/>
                    <a:lstStyle/>
                    <a:p>
                      <a:pPr algn="ctr"/>
                      <a:r>
                        <a:rPr lang="zh-TW" altLang="en-US" sz="1400" dirty="0"/>
                        <a:t>第七節</a:t>
                      </a:r>
                      <a:endParaRPr lang="en-US" altLang="zh-TW" sz="1400" dirty="0"/>
                    </a:p>
                    <a:p>
                      <a:pPr algn="ctr"/>
                      <a:r>
                        <a:rPr lang="zh-TW" altLang="en-US" sz="1400" dirty="0"/>
                        <a:t>下課</a:t>
                      </a:r>
                      <a:endParaRPr lang="en-US" altLang="zh-TW" sz="1400" dirty="0"/>
                    </a:p>
                    <a:p>
                      <a:pPr algn="ctr"/>
                      <a:r>
                        <a:rPr lang="zh-TW" altLang="en-US" sz="1400" dirty="0"/>
                        <a:t>收拾功課、</a:t>
                      </a:r>
                      <a:endParaRPr lang="en-US" altLang="zh-TW" sz="1400" dirty="0"/>
                    </a:p>
                    <a:p>
                      <a:pPr algn="ctr"/>
                      <a:r>
                        <a:rPr lang="zh-TW" altLang="en-US" sz="1400" dirty="0"/>
                        <a:t>放學</a:t>
                      </a:r>
                    </a:p>
                  </a:txBody>
                  <a:tcPr>
                    <a:lnR w="12700" cap="flat" cmpd="sng" algn="ctr">
                      <a:solidFill>
                        <a:schemeClr val="bg1"/>
                      </a:solidFill>
                      <a:prstDash val="solid"/>
                      <a:round/>
                      <a:headEnd type="none" w="med" len="med"/>
                      <a:tailEnd type="none" w="med" len="med"/>
                    </a:lnR>
                  </a:tcPr>
                </a:tc>
                <a:tc>
                  <a:txBody>
                    <a:bodyPr/>
                    <a:lstStyle/>
                    <a:p>
                      <a:pPr algn="ctr"/>
                      <a:r>
                        <a:rPr lang="zh-TW" altLang="en-US" sz="1400" dirty="0"/>
                        <a:t>第八節</a:t>
                      </a:r>
                      <a:endParaRPr lang="en-US" altLang="zh-TW" sz="1400" dirty="0"/>
                    </a:p>
                    <a:p>
                      <a:pPr algn="ctr"/>
                      <a:r>
                        <a:rPr lang="zh-TW" altLang="en-US" sz="1400" dirty="0"/>
                        <a:t>課後輔導、</a:t>
                      </a:r>
                      <a:endParaRPr lang="en-US" altLang="zh-TW" sz="1400" dirty="0"/>
                    </a:p>
                    <a:p>
                      <a:pPr algn="ctr"/>
                      <a:r>
                        <a:rPr lang="zh-TW" altLang="en-US" sz="1400" dirty="0"/>
                        <a:t>學習扶助</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849533">
                <a:tc>
                  <a:txBody>
                    <a:bodyPr/>
                    <a:lstStyle/>
                    <a:p>
                      <a:r>
                        <a:rPr lang="en-US" altLang="zh-TW" b="1" dirty="0"/>
                        <a:t>7:30</a:t>
                      </a:r>
                      <a:r>
                        <a:rPr lang="zh-TW" altLang="en-US" b="1" dirty="0"/>
                        <a:t>前到校</a:t>
                      </a:r>
                    </a:p>
                  </a:txBody>
                  <a:tcPr/>
                </a:tc>
                <a:tc>
                  <a:txBody>
                    <a:bodyPr/>
                    <a:lstStyle/>
                    <a:p>
                      <a:r>
                        <a:rPr lang="en-US" altLang="zh-TW" dirty="0"/>
                        <a:t>7:30~</a:t>
                      </a:r>
                    </a:p>
                    <a:p>
                      <a:r>
                        <a:rPr lang="en-US" altLang="zh-TW" dirty="0"/>
                        <a:t>7:45</a:t>
                      </a:r>
                      <a:endParaRPr lang="zh-TW" altLang="en-US" dirty="0"/>
                    </a:p>
                  </a:txBody>
                  <a:tcPr/>
                </a:tc>
                <a:tc>
                  <a:txBody>
                    <a:bodyPr/>
                    <a:lstStyle/>
                    <a:p>
                      <a:r>
                        <a:rPr lang="en-US" altLang="zh-TW" dirty="0"/>
                        <a:t>7:45~</a:t>
                      </a:r>
                    </a:p>
                    <a:p>
                      <a:r>
                        <a:rPr lang="en-US" altLang="zh-TW" dirty="0"/>
                        <a:t>8:20</a:t>
                      </a:r>
                      <a:endParaRPr lang="zh-TW" altLang="en-US" dirty="0"/>
                    </a:p>
                  </a:txBody>
                  <a:tcPr/>
                </a:tc>
                <a:tc>
                  <a:txBody>
                    <a:bodyPr/>
                    <a:lstStyle/>
                    <a:p>
                      <a:r>
                        <a:rPr lang="en-US" altLang="zh-TW" dirty="0"/>
                        <a:t>8:30~</a:t>
                      </a:r>
                    </a:p>
                    <a:p>
                      <a:r>
                        <a:rPr lang="en-US" altLang="zh-TW" dirty="0"/>
                        <a:t>12:00</a:t>
                      </a:r>
                      <a:endParaRPr lang="zh-TW" altLang="en-US" dirty="0"/>
                    </a:p>
                  </a:txBody>
                  <a:tcPr/>
                </a:tc>
                <a:tc>
                  <a:txBody>
                    <a:bodyPr/>
                    <a:lstStyle/>
                    <a:p>
                      <a:r>
                        <a:rPr lang="en-US" altLang="zh-TW" dirty="0"/>
                        <a:t>12:00~</a:t>
                      </a:r>
                    </a:p>
                    <a:p>
                      <a:r>
                        <a:rPr lang="en-US" altLang="zh-TW" dirty="0"/>
                        <a:t>12:30</a:t>
                      </a:r>
                      <a:endParaRPr lang="zh-TW" altLang="en-US" dirty="0"/>
                    </a:p>
                  </a:txBody>
                  <a:tcPr/>
                </a:tc>
                <a:tc>
                  <a:txBody>
                    <a:bodyPr/>
                    <a:lstStyle/>
                    <a:p>
                      <a:r>
                        <a:rPr lang="en-US" altLang="zh-TW" dirty="0"/>
                        <a:t>12:30~</a:t>
                      </a:r>
                    </a:p>
                    <a:p>
                      <a:r>
                        <a:rPr lang="en-US" altLang="zh-TW" dirty="0"/>
                        <a:t>13:05</a:t>
                      </a:r>
                      <a:endParaRPr lang="zh-TW" altLang="en-US" dirty="0"/>
                    </a:p>
                  </a:txBody>
                  <a:tcPr/>
                </a:tc>
                <a:tc>
                  <a:txBody>
                    <a:bodyPr/>
                    <a:lstStyle/>
                    <a:p>
                      <a:r>
                        <a:rPr lang="en-US" altLang="zh-TW" dirty="0"/>
                        <a:t>13:10~</a:t>
                      </a:r>
                    </a:p>
                    <a:p>
                      <a:r>
                        <a:rPr lang="en-US" altLang="zh-TW" dirty="0"/>
                        <a:t>14:55</a:t>
                      </a:r>
                      <a:endParaRPr lang="zh-TW" altLang="en-US" dirty="0"/>
                    </a:p>
                  </a:txBody>
                  <a:tcPr/>
                </a:tc>
                <a:tc>
                  <a:txBody>
                    <a:bodyPr/>
                    <a:lstStyle/>
                    <a:p>
                      <a:r>
                        <a:rPr lang="en-US" altLang="zh-TW" dirty="0"/>
                        <a:t>14:55~15:10</a:t>
                      </a:r>
                      <a:endParaRPr lang="zh-TW" altLang="en-US" dirty="0"/>
                    </a:p>
                  </a:txBody>
                  <a:tcPr/>
                </a:tc>
                <a:tc>
                  <a:txBody>
                    <a:bodyPr/>
                    <a:lstStyle/>
                    <a:p>
                      <a:r>
                        <a:rPr lang="zh-TW" altLang="en-US" sz="1800" b="1" dirty="0"/>
                        <a:t>約</a:t>
                      </a:r>
                      <a:endParaRPr lang="en-US" altLang="zh-TW" sz="1800" b="1" dirty="0"/>
                    </a:p>
                    <a:p>
                      <a:r>
                        <a:rPr lang="en-US" altLang="zh-TW" sz="1800" b="1" dirty="0"/>
                        <a:t>16:05~</a:t>
                      </a:r>
                      <a:endParaRPr lang="zh-TW" altLang="en-US" sz="1800" b="1" dirty="0"/>
                    </a:p>
                  </a:txBody>
                  <a:tcPr>
                    <a:lnR w="12700" cap="flat" cmpd="sng" algn="ctr">
                      <a:solidFill>
                        <a:schemeClr val="bg1"/>
                      </a:solidFill>
                      <a:prstDash val="solid"/>
                      <a:round/>
                      <a:headEnd type="none" w="med" len="med"/>
                      <a:tailEnd type="none" w="med" len="med"/>
                    </a:lnR>
                  </a:tcPr>
                </a:tc>
                <a:tc>
                  <a:txBody>
                    <a:bodyPr/>
                    <a:lstStyle/>
                    <a:p>
                      <a:r>
                        <a:rPr lang="en-US" altLang="zh-TW" sz="1800" b="1" dirty="0"/>
                        <a:t>16:05~16:50</a:t>
                      </a:r>
                      <a:endParaRPr lang="zh-TW" altLang="en-US" sz="1800" b="1" dirty="0"/>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1"/>
                  </a:ext>
                </a:extLst>
              </a:tr>
            </a:tbl>
          </a:graphicData>
        </a:graphic>
      </p:graphicFrame>
      <p:cxnSp>
        <p:nvCxnSpPr>
          <p:cNvPr id="14" name="直線接點 13"/>
          <p:cNvCxnSpPr/>
          <p:nvPr/>
        </p:nvCxnSpPr>
        <p:spPr>
          <a:xfrm>
            <a:off x="453733" y="1829224"/>
            <a:ext cx="1666528" cy="17965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945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600" b="1" dirty="0"/>
              <a:t>112</a:t>
            </a:r>
            <a:r>
              <a:rPr lang="zh-TW" altLang="en-US" sz="3600" b="1" dirty="0"/>
              <a:t>年人形機器人競賽</a:t>
            </a:r>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0278" y="1935163"/>
            <a:ext cx="7803443" cy="4389437"/>
          </a:xfrm>
        </p:spPr>
      </p:pic>
    </p:spTree>
    <p:extLst>
      <p:ext uri="{BB962C8B-B14F-4D97-AF65-F5344CB8AC3E}">
        <p14:creationId xmlns:p14="http://schemas.microsoft.com/office/powerpoint/2010/main" val="3104728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1862" y="1935163"/>
            <a:ext cx="7800276" cy="4389437"/>
          </a:xfrm>
        </p:spPr>
      </p:pic>
    </p:spTree>
    <p:extLst>
      <p:ext uri="{BB962C8B-B14F-4D97-AF65-F5344CB8AC3E}">
        <p14:creationId xmlns:p14="http://schemas.microsoft.com/office/powerpoint/2010/main" val="857632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612625861"/>
              </p:ext>
            </p:extLst>
          </p:nvPr>
        </p:nvGraphicFramePr>
        <p:xfrm>
          <a:off x="323850" y="981075"/>
          <a:ext cx="8569326" cy="2494280"/>
        </p:xfrm>
        <a:graphic>
          <a:graphicData uri="http://schemas.openxmlformats.org/drawingml/2006/table">
            <a:tbl>
              <a:tblPr firstRow="1" bandRow="1">
                <a:tableStyleId>{5C22544A-7EE6-4342-B048-85BDC9FD1C3A}</a:tableStyleId>
              </a:tblPr>
              <a:tblGrid>
                <a:gridCol w="1428221">
                  <a:extLst>
                    <a:ext uri="{9D8B030D-6E8A-4147-A177-3AD203B41FA5}">
                      <a16:colId xmlns:a16="http://schemas.microsoft.com/office/drawing/2014/main" val="20000"/>
                    </a:ext>
                  </a:extLst>
                </a:gridCol>
                <a:gridCol w="1428221">
                  <a:extLst>
                    <a:ext uri="{9D8B030D-6E8A-4147-A177-3AD203B41FA5}">
                      <a16:colId xmlns:a16="http://schemas.microsoft.com/office/drawing/2014/main" val="20001"/>
                    </a:ext>
                  </a:extLst>
                </a:gridCol>
                <a:gridCol w="1428221">
                  <a:extLst>
                    <a:ext uri="{9D8B030D-6E8A-4147-A177-3AD203B41FA5}">
                      <a16:colId xmlns:a16="http://schemas.microsoft.com/office/drawing/2014/main" val="20002"/>
                    </a:ext>
                  </a:extLst>
                </a:gridCol>
                <a:gridCol w="1428221">
                  <a:extLst>
                    <a:ext uri="{9D8B030D-6E8A-4147-A177-3AD203B41FA5}">
                      <a16:colId xmlns:a16="http://schemas.microsoft.com/office/drawing/2014/main" val="20003"/>
                    </a:ext>
                  </a:extLst>
                </a:gridCol>
                <a:gridCol w="1428221">
                  <a:extLst>
                    <a:ext uri="{9D8B030D-6E8A-4147-A177-3AD203B41FA5}">
                      <a16:colId xmlns:a16="http://schemas.microsoft.com/office/drawing/2014/main" val="20004"/>
                    </a:ext>
                  </a:extLst>
                </a:gridCol>
                <a:gridCol w="1428221">
                  <a:extLst>
                    <a:ext uri="{9D8B030D-6E8A-4147-A177-3AD203B41FA5}">
                      <a16:colId xmlns:a16="http://schemas.microsoft.com/office/drawing/2014/main" val="20005"/>
                    </a:ext>
                  </a:extLst>
                </a:gridCol>
              </a:tblGrid>
              <a:tr h="370840">
                <a:tc>
                  <a:txBody>
                    <a:bodyPr/>
                    <a:lstStyle/>
                    <a:p>
                      <a:pPr algn="ctr"/>
                      <a:r>
                        <a:rPr lang="zh-TW" altLang="en-US" dirty="0"/>
                        <a:t>職    務</a:t>
                      </a:r>
                    </a:p>
                  </a:txBody>
                  <a:tcPr/>
                </a:tc>
                <a:tc>
                  <a:txBody>
                    <a:bodyPr/>
                    <a:lstStyle/>
                    <a:p>
                      <a:pPr algn="ctr"/>
                      <a:r>
                        <a:rPr lang="zh-TW" altLang="en-US" dirty="0"/>
                        <a:t>負責人</a:t>
                      </a:r>
                    </a:p>
                  </a:txBody>
                  <a:tcPr/>
                </a:tc>
                <a:tc>
                  <a:txBody>
                    <a:bodyPr/>
                    <a:lstStyle/>
                    <a:p>
                      <a:pPr algn="ctr"/>
                      <a:r>
                        <a:rPr lang="zh-TW" altLang="en-US" dirty="0"/>
                        <a:t>職    務</a:t>
                      </a:r>
                    </a:p>
                  </a:txBody>
                  <a:tcPr/>
                </a:tc>
                <a:tc>
                  <a:txBody>
                    <a:bodyPr/>
                    <a:lstStyle/>
                    <a:p>
                      <a:pPr algn="ctr"/>
                      <a:r>
                        <a:rPr lang="zh-TW" altLang="en-US" dirty="0"/>
                        <a:t>負責人</a:t>
                      </a:r>
                    </a:p>
                  </a:txBody>
                  <a:tcPr/>
                </a:tc>
                <a:tc>
                  <a:txBody>
                    <a:bodyPr/>
                    <a:lstStyle/>
                    <a:p>
                      <a:pPr algn="ctr"/>
                      <a:r>
                        <a:rPr lang="zh-TW" altLang="en-US" dirty="0"/>
                        <a:t>職    務</a:t>
                      </a:r>
                    </a:p>
                  </a:txBody>
                  <a:tcPr/>
                </a:tc>
                <a:tc>
                  <a:txBody>
                    <a:bodyPr/>
                    <a:lstStyle/>
                    <a:p>
                      <a:pPr algn="ctr"/>
                      <a:r>
                        <a:rPr lang="zh-TW" altLang="en-US" dirty="0"/>
                        <a:t>負責人</a:t>
                      </a:r>
                    </a:p>
                  </a:txBody>
                  <a:tcPr/>
                </a:tc>
                <a:extLst>
                  <a:ext uri="{0D108BD9-81ED-4DB2-BD59-A6C34878D82A}">
                    <a16:rowId xmlns:a16="http://schemas.microsoft.com/office/drawing/2014/main" val="10000"/>
                  </a:ext>
                </a:extLst>
              </a:tr>
              <a:tr h="370840">
                <a:tc>
                  <a:txBody>
                    <a:bodyPr/>
                    <a:lstStyle/>
                    <a:p>
                      <a:r>
                        <a:rPr lang="zh-TW" altLang="en-US" b="1" dirty="0"/>
                        <a:t>班長</a:t>
                      </a:r>
                    </a:p>
                  </a:txBody>
                  <a:tcPr/>
                </a:tc>
                <a:tc>
                  <a:txBody>
                    <a:bodyPr/>
                    <a:lstStyle/>
                    <a:p>
                      <a:r>
                        <a:rPr lang="zh-TW" altLang="en-US" dirty="0"/>
                        <a:t>洪昱宸</a:t>
                      </a:r>
                    </a:p>
                  </a:txBody>
                  <a:tcPr/>
                </a:tc>
                <a:tc>
                  <a:txBody>
                    <a:bodyPr/>
                    <a:lstStyle/>
                    <a:p>
                      <a:r>
                        <a:rPr lang="zh-TW" altLang="en-US" b="1" dirty="0"/>
                        <a:t>資訊兼圖書股長</a:t>
                      </a:r>
                    </a:p>
                  </a:txBody>
                  <a:tcPr/>
                </a:tc>
                <a:tc>
                  <a:txBody>
                    <a:bodyPr/>
                    <a:lstStyle/>
                    <a:p>
                      <a:r>
                        <a:rPr lang="zh-TW" altLang="en-US" dirty="0"/>
                        <a:t>馬定崴</a:t>
                      </a:r>
                    </a:p>
                  </a:txBody>
                  <a:tcPr/>
                </a:tc>
                <a:tc>
                  <a:txBody>
                    <a:bodyPr/>
                    <a:lstStyle/>
                    <a:p>
                      <a:r>
                        <a:rPr lang="zh-TW" altLang="en-US" b="1" dirty="0"/>
                        <a:t>環保股長</a:t>
                      </a:r>
                    </a:p>
                  </a:txBody>
                  <a:tcPr/>
                </a:tc>
                <a:tc>
                  <a:txBody>
                    <a:bodyPr/>
                    <a:lstStyle/>
                    <a:p>
                      <a:r>
                        <a:rPr lang="zh-TW" altLang="en-US" dirty="0"/>
                        <a:t>謝亦鴻</a:t>
                      </a:r>
                    </a:p>
                  </a:txBody>
                  <a:tcPr/>
                </a:tc>
                <a:extLst>
                  <a:ext uri="{0D108BD9-81ED-4DB2-BD59-A6C34878D82A}">
                    <a16:rowId xmlns:a16="http://schemas.microsoft.com/office/drawing/2014/main" val="10001"/>
                  </a:ext>
                </a:extLst>
              </a:tr>
              <a:tr h="370840">
                <a:tc>
                  <a:txBody>
                    <a:bodyPr/>
                    <a:lstStyle/>
                    <a:p>
                      <a:r>
                        <a:rPr lang="zh-TW" altLang="en-US" b="1" dirty="0"/>
                        <a:t>副班長</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mn-lt"/>
                          <a:ea typeface="+mn-ea"/>
                          <a:cs typeface="+mn-cs"/>
                        </a:rPr>
                        <a:t>張嘉芮</a:t>
                      </a:r>
                    </a:p>
                  </a:txBody>
                  <a:tcPr/>
                </a:tc>
                <a:tc>
                  <a:txBody>
                    <a:bodyPr/>
                    <a:lstStyle/>
                    <a:p>
                      <a:r>
                        <a:rPr lang="zh-TW" altLang="en-US" b="1" dirty="0"/>
                        <a:t>午餐股長</a:t>
                      </a:r>
                    </a:p>
                  </a:txBody>
                  <a:tcPr/>
                </a:tc>
                <a:tc>
                  <a:txBody>
                    <a:bodyPr/>
                    <a:lstStyle/>
                    <a:p>
                      <a:r>
                        <a:rPr lang="zh-TW" altLang="en-US" dirty="0"/>
                        <a:t>陳柔安</a:t>
                      </a:r>
                    </a:p>
                  </a:txBody>
                  <a:tcPr/>
                </a:tc>
                <a:tc>
                  <a:txBody>
                    <a:bodyPr/>
                    <a:lstStyle/>
                    <a:p>
                      <a:r>
                        <a:rPr lang="zh-TW" altLang="en-US" b="1" dirty="0"/>
                        <a:t>內衛生股長</a:t>
                      </a:r>
                    </a:p>
                  </a:txBody>
                  <a:tcPr/>
                </a:tc>
                <a:tc>
                  <a:txBody>
                    <a:bodyPr/>
                    <a:lstStyle/>
                    <a:p>
                      <a:r>
                        <a:rPr lang="zh-TW" altLang="en-US" dirty="0"/>
                        <a:t>楊久紘</a:t>
                      </a:r>
                    </a:p>
                  </a:txBody>
                  <a:tcPr/>
                </a:tc>
                <a:extLst>
                  <a:ext uri="{0D108BD9-81ED-4DB2-BD59-A6C34878D82A}">
                    <a16:rowId xmlns:a16="http://schemas.microsoft.com/office/drawing/2014/main" val="10002"/>
                  </a:ext>
                </a:extLst>
              </a:tr>
              <a:tr h="370840">
                <a:tc>
                  <a:txBody>
                    <a:bodyPr/>
                    <a:lstStyle/>
                    <a:p>
                      <a:r>
                        <a:rPr lang="zh-TW" altLang="en-US" b="1" dirty="0"/>
                        <a:t>風紀股長</a:t>
                      </a:r>
                    </a:p>
                  </a:txBody>
                  <a:tcPr/>
                </a:tc>
                <a:tc>
                  <a:txBody>
                    <a:bodyPr/>
                    <a:lstStyle/>
                    <a:p>
                      <a:r>
                        <a:rPr lang="zh-TW" altLang="en-US" dirty="0"/>
                        <a:t>陳采婕</a:t>
                      </a:r>
                    </a:p>
                  </a:txBody>
                  <a:tcPr/>
                </a:tc>
                <a:tc>
                  <a:txBody>
                    <a:bodyPr/>
                    <a:lstStyle/>
                    <a:p>
                      <a:r>
                        <a:rPr lang="zh-TW" altLang="en-US" b="1" dirty="0"/>
                        <a:t>輔導股長</a:t>
                      </a:r>
                    </a:p>
                  </a:txBody>
                  <a:tcPr/>
                </a:tc>
                <a:tc>
                  <a:txBody>
                    <a:bodyPr/>
                    <a:lstStyle/>
                    <a:p>
                      <a:r>
                        <a:rPr lang="zh-TW" altLang="en-US" dirty="0"/>
                        <a:t>陳羿寧</a:t>
                      </a:r>
                    </a:p>
                  </a:txBody>
                  <a:tcPr/>
                </a:tc>
                <a:tc>
                  <a:txBody>
                    <a:bodyPr/>
                    <a:lstStyle/>
                    <a:p>
                      <a:r>
                        <a:rPr lang="zh-TW" altLang="en-US" b="1" dirty="0"/>
                        <a:t>外衛生股長</a:t>
                      </a:r>
                    </a:p>
                  </a:txBody>
                  <a:tcPr/>
                </a:tc>
                <a:tc>
                  <a:txBody>
                    <a:bodyPr/>
                    <a:lstStyle/>
                    <a:p>
                      <a:r>
                        <a:rPr lang="zh-TW" altLang="en-US" dirty="0"/>
                        <a:t>黃昱廷</a:t>
                      </a:r>
                    </a:p>
                  </a:txBody>
                  <a:tcPr/>
                </a:tc>
                <a:extLst>
                  <a:ext uri="{0D108BD9-81ED-4DB2-BD59-A6C34878D82A}">
                    <a16:rowId xmlns:a16="http://schemas.microsoft.com/office/drawing/2014/main" val="10003"/>
                  </a:ext>
                </a:extLst>
              </a:tr>
              <a:tr h="370840">
                <a:tc>
                  <a:txBody>
                    <a:bodyPr/>
                    <a:lstStyle/>
                    <a:p>
                      <a:r>
                        <a:rPr lang="zh-TW" altLang="en-US" b="1" dirty="0"/>
                        <a:t>學藝股長</a:t>
                      </a:r>
                    </a:p>
                  </a:txBody>
                  <a:tcPr/>
                </a:tc>
                <a:tc>
                  <a:txBody>
                    <a:bodyPr/>
                    <a:lstStyle/>
                    <a:p>
                      <a:r>
                        <a:rPr lang="zh-TW" altLang="en-US" dirty="0"/>
                        <a:t>黃品芊</a:t>
                      </a:r>
                    </a:p>
                  </a:txBody>
                  <a:tcPr/>
                </a:tc>
                <a:tc>
                  <a:txBody>
                    <a:bodyPr/>
                    <a:lstStyle/>
                    <a:p>
                      <a:r>
                        <a:rPr lang="zh-TW" altLang="en-US" b="1" dirty="0"/>
                        <a:t>體育股長</a:t>
                      </a:r>
                    </a:p>
                  </a:txBody>
                  <a:tcPr/>
                </a:tc>
                <a:tc>
                  <a:txBody>
                    <a:bodyPr/>
                    <a:lstStyle/>
                    <a:p>
                      <a:r>
                        <a:rPr lang="zh-TW" altLang="en-US" dirty="0"/>
                        <a:t>黃億得</a:t>
                      </a:r>
                    </a:p>
                  </a:txBody>
                  <a:tcPr/>
                </a:tc>
                <a:tc>
                  <a:txBody>
                    <a:bodyPr/>
                    <a:lstStyle/>
                    <a:p>
                      <a:r>
                        <a:rPr lang="zh-TW" altLang="en-US" b="1" dirty="0"/>
                        <a:t>保健股長</a:t>
                      </a:r>
                    </a:p>
                  </a:txBody>
                  <a:tcPr/>
                </a:tc>
                <a:tc>
                  <a:txBody>
                    <a:bodyPr/>
                    <a:lstStyle/>
                    <a:p>
                      <a:r>
                        <a:rPr lang="zh-TW" altLang="en-US" dirty="0"/>
                        <a:t>陳采婕</a:t>
                      </a:r>
                    </a:p>
                  </a:txBody>
                  <a:tcPr/>
                </a:tc>
                <a:extLst>
                  <a:ext uri="{0D108BD9-81ED-4DB2-BD59-A6C34878D82A}">
                    <a16:rowId xmlns:a16="http://schemas.microsoft.com/office/drawing/2014/main" val="10004"/>
                  </a:ext>
                </a:extLst>
              </a:tr>
              <a:tr h="370840">
                <a:tc>
                  <a:txBody>
                    <a:bodyPr/>
                    <a:lstStyle/>
                    <a:p>
                      <a:r>
                        <a:rPr lang="zh-TW" altLang="en-US" b="1" dirty="0"/>
                        <a:t>副學藝股長</a:t>
                      </a:r>
                    </a:p>
                  </a:txBody>
                  <a:tcPr/>
                </a:tc>
                <a:tc>
                  <a:txBody>
                    <a:bodyPr/>
                    <a:lstStyle/>
                    <a:p>
                      <a:r>
                        <a:rPr lang="zh-TW" altLang="en-US" dirty="0"/>
                        <a:t>陳姿喻</a:t>
                      </a:r>
                    </a:p>
                  </a:txBody>
                  <a:tcPr/>
                </a:tc>
                <a:tc>
                  <a:txBody>
                    <a:bodyPr/>
                    <a:lstStyle/>
                    <a:p>
                      <a:r>
                        <a:rPr lang="zh-TW" altLang="en-US" b="1" dirty="0"/>
                        <a:t>總務股長</a:t>
                      </a:r>
                    </a:p>
                  </a:txBody>
                  <a:tcPr/>
                </a:tc>
                <a:tc>
                  <a:txBody>
                    <a:bodyPr/>
                    <a:lstStyle/>
                    <a:p>
                      <a:r>
                        <a:rPr lang="zh-TW" altLang="en-US" dirty="0"/>
                        <a:t>張育瑄</a:t>
                      </a:r>
                    </a:p>
                  </a:txBody>
                  <a:tcPr/>
                </a:tc>
                <a:tc>
                  <a:txBody>
                    <a:bodyPr/>
                    <a:lstStyle/>
                    <a:p>
                      <a:endParaRPr lang="zh-TW" altLang="en-US"/>
                    </a:p>
                  </a:txBody>
                  <a:tcPr/>
                </a:tc>
                <a:tc>
                  <a:txBody>
                    <a:bodyPr/>
                    <a:lstStyle/>
                    <a:p>
                      <a:endParaRPr lang="zh-TW" altLang="en-US" dirty="0"/>
                    </a:p>
                  </a:txBody>
                  <a:tcPr/>
                </a:tc>
                <a:extLst>
                  <a:ext uri="{0D108BD9-81ED-4DB2-BD59-A6C34878D82A}">
                    <a16:rowId xmlns:a16="http://schemas.microsoft.com/office/drawing/2014/main" val="10005"/>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1330829963"/>
              </p:ext>
            </p:extLst>
          </p:nvPr>
        </p:nvGraphicFramePr>
        <p:xfrm>
          <a:off x="1331640" y="3645024"/>
          <a:ext cx="6324873" cy="2966720"/>
        </p:xfrm>
        <a:graphic>
          <a:graphicData uri="http://schemas.openxmlformats.org/drawingml/2006/table">
            <a:tbl>
              <a:tblPr firstRow="1" bandRow="1">
                <a:tableStyleId>{5C22544A-7EE6-4342-B048-85BDC9FD1C3A}</a:tableStyleId>
              </a:tblPr>
              <a:tblGrid>
                <a:gridCol w="1406188">
                  <a:extLst>
                    <a:ext uri="{9D8B030D-6E8A-4147-A177-3AD203B41FA5}">
                      <a16:colId xmlns:a16="http://schemas.microsoft.com/office/drawing/2014/main" val="20000"/>
                    </a:ext>
                  </a:extLst>
                </a:gridCol>
                <a:gridCol w="1834172">
                  <a:extLst>
                    <a:ext uri="{9D8B030D-6E8A-4147-A177-3AD203B41FA5}">
                      <a16:colId xmlns:a16="http://schemas.microsoft.com/office/drawing/2014/main" val="20001"/>
                    </a:ext>
                  </a:extLst>
                </a:gridCol>
                <a:gridCol w="1154289">
                  <a:extLst>
                    <a:ext uri="{9D8B030D-6E8A-4147-A177-3AD203B41FA5}">
                      <a16:colId xmlns:a16="http://schemas.microsoft.com/office/drawing/2014/main" val="20002"/>
                    </a:ext>
                  </a:extLst>
                </a:gridCol>
                <a:gridCol w="1930224">
                  <a:extLst>
                    <a:ext uri="{9D8B030D-6E8A-4147-A177-3AD203B41FA5}">
                      <a16:colId xmlns:a16="http://schemas.microsoft.com/office/drawing/2014/main" val="20003"/>
                    </a:ext>
                  </a:extLst>
                </a:gridCol>
              </a:tblGrid>
              <a:tr h="370840">
                <a:tc>
                  <a:txBody>
                    <a:bodyPr/>
                    <a:lstStyle/>
                    <a:p>
                      <a:pPr algn="ctr"/>
                      <a:r>
                        <a:rPr lang="zh-TW" altLang="en-US" dirty="0"/>
                        <a:t>科    目</a:t>
                      </a:r>
                    </a:p>
                  </a:txBody>
                  <a:tcPr>
                    <a:solidFill>
                      <a:srgbClr val="0070C0"/>
                    </a:solidFill>
                  </a:tcPr>
                </a:tc>
                <a:tc>
                  <a:txBody>
                    <a:bodyPr/>
                    <a:lstStyle/>
                    <a:p>
                      <a:pPr algn="ctr"/>
                      <a:r>
                        <a:rPr lang="zh-TW" altLang="en-US" dirty="0"/>
                        <a:t>小老師</a:t>
                      </a:r>
                    </a:p>
                  </a:txBody>
                  <a:tcPr>
                    <a:solidFill>
                      <a:srgbClr val="0070C0"/>
                    </a:solidFill>
                  </a:tcPr>
                </a:tc>
                <a:tc>
                  <a:txBody>
                    <a:bodyPr/>
                    <a:lstStyle/>
                    <a:p>
                      <a:pPr algn="ctr"/>
                      <a:r>
                        <a:rPr lang="zh-TW" altLang="en-US" dirty="0"/>
                        <a:t>科    目</a:t>
                      </a:r>
                    </a:p>
                  </a:txBody>
                  <a:tcPr>
                    <a:solidFill>
                      <a:srgbClr val="0070C0"/>
                    </a:solidFill>
                  </a:tcPr>
                </a:tc>
                <a:tc>
                  <a:txBody>
                    <a:bodyPr/>
                    <a:lstStyle/>
                    <a:p>
                      <a:pPr algn="ctr"/>
                      <a:r>
                        <a:rPr lang="zh-TW" altLang="en-US" dirty="0"/>
                        <a:t>小老師</a:t>
                      </a:r>
                    </a:p>
                  </a:txBody>
                  <a:tcPr>
                    <a:solidFill>
                      <a:srgbClr val="0070C0"/>
                    </a:solidFill>
                  </a:tcPr>
                </a:tc>
                <a:extLst>
                  <a:ext uri="{0D108BD9-81ED-4DB2-BD59-A6C34878D82A}">
                    <a16:rowId xmlns:a16="http://schemas.microsoft.com/office/drawing/2014/main" val="10000"/>
                  </a:ext>
                </a:extLst>
              </a:tr>
              <a:tr h="370840">
                <a:tc>
                  <a:txBody>
                    <a:bodyPr/>
                    <a:lstStyle/>
                    <a:p>
                      <a:r>
                        <a:rPr lang="zh-TW" altLang="en-US" b="1" dirty="0"/>
                        <a:t>國文</a:t>
                      </a:r>
                    </a:p>
                  </a:txBody>
                  <a:tcPr>
                    <a:solidFill>
                      <a:schemeClr val="accent3">
                        <a:lumMod val="20000"/>
                        <a:lumOff val="80000"/>
                      </a:schemeClr>
                    </a:solidFill>
                  </a:tcPr>
                </a:tc>
                <a:tc>
                  <a:txBody>
                    <a:bodyPr/>
                    <a:lstStyle/>
                    <a:p>
                      <a:r>
                        <a:rPr lang="zh-TW" altLang="en-US" dirty="0"/>
                        <a:t>陳姿喻 </a:t>
                      </a:r>
                    </a:p>
                  </a:txBody>
                  <a:tcPr>
                    <a:solidFill>
                      <a:schemeClr val="accent3">
                        <a:lumMod val="20000"/>
                        <a:lumOff val="80000"/>
                      </a:schemeClr>
                    </a:solidFill>
                  </a:tcPr>
                </a:tc>
                <a:tc>
                  <a:txBody>
                    <a:bodyPr/>
                    <a:lstStyle/>
                    <a:p>
                      <a:r>
                        <a:rPr lang="zh-TW" altLang="en-US" b="1" dirty="0"/>
                        <a:t>地理</a:t>
                      </a:r>
                    </a:p>
                  </a:txBody>
                  <a:tcPr>
                    <a:solidFill>
                      <a:schemeClr val="accent3">
                        <a:lumMod val="20000"/>
                        <a:lumOff val="80000"/>
                      </a:schemeClr>
                    </a:solidFill>
                  </a:tcPr>
                </a:tc>
                <a:tc>
                  <a:txBody>
                    <a:bodyPr/>
                    <a:lstStyle/>
                    <a:p>
                      <a:r>
                        <a:rPr lang="zh-TW" altLang="en-US" dirty="0"/>
                        <a:t>姜均耀、張聖祐</a:t>
                      </a:r>
                    </a:p>
                  </a:txBody>
                  <a:tcPr>
                    <a:solidFill>
                      <a:schemeClr val="accent3">
                        <a:lumMod val="20000"/>
                        <a:lumOff val="80000"/>
                      </a:schemeClr>
                    </a:solidFill>
                  </a:tcPr>
                </a:tc>
                <a:extLst>
                  <a:ext uri="{0D108BD9-81ED-4DB2-BD59-A6C34878D82A}">
                    <a16:rowId xmlns:a16="http://schemas.microsoft.com/office/drawing/2014/main" val="10001"/>
                  </a:ext>
                </a:extLst>
              </a:tr>
              <a:tr h="370840">
                <a:tc>
                  <a:txBody>
                    <a:bodyPr/>
                    <a:lstStyle/>
                    <a:p>
                      <a:r>
                        <a:rPr lang="zh-TW" altLang="en-US" b="1" dirty="0"/>
                        <a:t>英語</a:t>
                      </a:r>
                    </a:p>
                  </a:txBody>
                  <a:tcPr>
                    <a:solidFill>
                      <a:schemeClr val="accent3">
                        <a:lumMod val="40000"/>
                        <a:lumOff val="60000"/>
                      </a:schemeClr>
                    </a:solidFill>
                  </a:tcPr>
                </a:tc>
                <a:tc>
                  <a:txBody>
                    <a:bodyPr/>
                    <a:lstStyle/>
                    <a:p>
                      <a:r>
                        <a:rPr lang="zh-TW" altLang="en-US" dirty="0"/>
                        <a:t>賴翊欣  馬定崴</a:t>
                      </a:r>
                    </a:p>
                  </a:txBody>
                  <a:tcPr>
                    <a:solidFill>
                      <a:schemeClr val="accent3">
                        <a:lumMod val="40000"/>
                        <a:lumOff val="60000"/>
                      </a:schemeClr>
                    </a:solidFill>
                  </a:tcPr>
                </a:tc>
                <a:tc>
                  <a:txBody>
                    <a:bodyPr/>
                    <a:lstStyle/>
                    <a:p>
                      <a:r>
                        <a:rPr lang="zh-TW" altLang="en-US" b="1" dirty="0"/>
                        <a:t>輔導活動</a:t>
                      </a:r>
                    </a:p>
                  </a:txBody>
                  <a:tcPr>
                    <a:solidFill>
                      <a:schemeClr val="accent3">
                        <a:lumMod val="40000"/>
                        <a:lumOff val="60000"/>
                      </a:schemeClr>
                    </a:solidFill>
                  </a:tcPr>
                </a:tc>
                <a:tc>
                  <a:txBody>
                    <a:bodyPr/>
                    <a:lstStyle/>
                    <a:p>
                      <a:r>
                        <a:rPr lang="zh-TW" altLang="en-US" dirty="0"/>
                        <a:t>陳羿寧</a:t>
                      </a:r>
                    </a:p>
                  </a:txBody>
                  <a:tcPr>
                    <a:solidFill>
                      <a:schemeClr val="accent3">
                        <a:lumMod val="40000"/>
                        <a:lumOff val="60000"/>
                      </a:schemeClr>
                    </a:solidFill>
                  </a:tcPr>
                </a:tc>
                <a:extLst>
                  <a:ext uri="{0D108BD9-81ED-4DB2-BD59-A6C34878D82A}">
                    <a16:rowId xmlns:a16="http://schemas.microsoft.com/office/drawing/2014/main" val="10002"/>
                  </a:ext>
                </a:extLst>
              </a:tr>
              <a:tr h="370840">
                <a:tc>
                  <a:txBody>
                    <a:bodyPr/>
                    <a:lstStyle/>
                    <a:p>
                      <a:r>
                        <a:rPr lang="zh-TW" altLang="en-US" b="1" dirty="0"/>
                        <a:t>數學</a:t>
                      </a:r>
                    </a:p>
                  </a:txBody>
                  <a:tcPr>
                    <a:solidFill>
                      <a:schemeClr val="accent3">
                        <a:lumMod val="20000"/>
                        <a:lumOff val="80000"/>
                      </a:schemeClr>
                    </a:solidFill>
                  </a:tcPr>
                </a:tc>
                <a:tc>
                  <a:txBody>
                    <a:bodyPr/>
                    <a:lstStyle/>
                    <a:p>
                      <a:r>
                        <a:rPr lang="zh-TW" altLang="en-US" dirty="0"/>
                        <a:t>陳采婕</a:t>
                      </a:r>
                    </a:p>
                  </a:txBody>
                  <a:tcPr>
                    <a:solidFill>
                      <a:schemeClr val="accent3">
                        <a:lumMod val="20000"/>
                        <a:lumOff val="80000"/>
                      </a:schemeClr>
                    </a:solidFill>
                  </a:tcPr>
                </a:tc>
                <a:tc>
                  <a:txBody>
                    <a:bodyPr/>
                    <a:lstStyle/>
                    <a:p>
                      <a:r>
                        <a:rPr lang="zh-TW" altLang="en-US" b="1" dirty="0"/>
                        <a:t>生活科技</a:t>
                      </a:r>
                    </a:p>
                  </a:txBody>
                  <a:tcPr>
                    <a:solidFill>
                      <a:schemeClr val="accent3">
                        <a:lumMod val="20000"/>
                        <a:lumOff val="80000"/>
                      </a:schemeClr>
                    </a:solidFill>
                  </a:tcPr>
                </a:tc>
                <a:tc>
                  <a:txBody>
                    <a:bodyPr/>
                    <a:lstStyle/>
                    <a:p>
                      <a:r>
                        <a:rPr lang="zh-TW" altLang="en-US" dirty="0"/>
                        <a:t>李之弘</a:t>
                      </a:r>
                    </a:p>
                  </a:txBody>
                  <a:tcPr>
                    <a:solidFill>
                      <a:schemeClr val="accent3">
                        <a:lumMod val="20000"/>
                        <a:lumOff val="80000"/>
                      </a:schemeClr>
                    </a:solidFill>
                  </a:tcPr>
                </a:tc>
                <a:extLst>
                  <a:ext uri="{0D108BD9-81ED-4DB2-BD59-A6C34878D82A}">
                    <a16:rowId xmlns:a16="http://schemas.microsoft.com/office/drawing/2014/main" val="10003"/>
                  </a:ext>
                </a:extLst>
              </a:tr>
              <a:tr h="370840">
                <a:tc>
                  <a:txBody>
                    <a:bodyPr/>
                    <a:lstStyle/>
                    <a:p>
                      <a:r>
                        <a:rPr lang="zh-TW" altLang="en-US" b="1" dirty="0"/>
                        <a:t>理化</a:t>
                      </a:r>
                    </a:p>
                  </a:txBody>
                  <a:tcPr>
                    <a:solidFill>
                      <a:schemeClr val="accent3">
                        <a:lumMod val="40000"/>
                        <a:lumOff val="60000"/>
                      </a:schemeClr>
                    </a:solidFill>
                  </a:tcPr>
                </a:tc>
                <a:tc>
                  <a:txBody>
                    <a:bodyPr/>
                    <a:lstStyle/>
                    <a:p>
                      <a:r>
                        <a:rPr lang="zh-TW" altLang="en-US" dirty="0"/>
                        <a:t>陳沛涵</a:t>
                      </a:r>
                    </a:p>
                  </a:txBody>
                  <a:tcPr>
                    <a:solidFill>
                      <a:schemeClr val="accent3">
                        <a:lumMod val="40000"/>
                        <a:lumOff val="60000"/>
                      </a:schemeClr>
                    </a:solidFill>
                  </a:tcPr>
                </a:tc>
                <a:tc>
                  <a:txBody>
                    <a:bodyPr/>
                    <a:lstStyle/>
                    <a:p>
                      <a:r>
                        <a:rPr lang="zh-TW" altLang="en-US" b="1" dirty="0"/>
                        <a:t>視覺藝術</a:t>
                      </a:r>
                    </a:p>
                  </a:txBody>
                  <a:tcPr>
                    <a:solidFill>
                      <a:schemeClr val="accent3">
                        <a:lumMod val="40000"/>
                        <a:lumOff val="60000"/>
                      </a:schemeClr>
                    </a:solidFill>
                  </a:tcPr>
                </a:tc>
                <a:tc>
                  <a:txBody>
                    <a:bodyPr/>
                    <a:lstStyle/>
                    <a:p>
                      <a:r>
                        <a:rPr lang="zh-TW" altLang="en-US" dirty="0"/>
                        <a:t>張嘉芮</a:t>
                      </a:r>
                    </a:p>
                  </a:txBody>
                  <a:tcPr>
                    <a:solidFill>
                      <a:schemeClr val="accent3">
                        <a:lumMod val="40000"/>
                        <a:lumOff val="60000"/>
                      </a:schemeClr>
                    </a:solidFill>
                  </a:tcPr>
                </a:tc>
                <a:extLst>
                  <a:ext uri="{0D108BD9-81ED-4DB2-BD59-A6C34878D82A}">
                    <a16:rowId xmlns:a16="http://schemas.microsoft.com/office/drawing/2014/main" val="10004"/>
                  </a:ext>
                </a:extLst>
              </a:tr>
              <a:tr h="370840">
                <a:tc>
                  <a:txBody>
                    <a:bodyPr/>
                    <a:lstStyle/>
                    <a:p>
                      <a:r>
                        <a:rPr lang="zh-TW" altLang="en-US" b="1" dirty="0"/>
                        <a:t>公民與社會</a:t>
                      </a:r>
                    </a:p>
                  </a:txBody>
                  <a:tcPr>
                    <a:solidFill>
                      <a:schemeClr val="accent3">
                        <a:lumMod val="20000"/>
                        <a:lumOff val="80000"/>
                      </a:schemeClr>
                    </a:solidFill>
                  </a:tcPr>
                </a:tc>
                <a:tc>
                  <a:txBody>
                    <a:bodyPr/>
                    <a:lstStyle/>
                    <a:p>
                      <a:r>
                        <a:rPr lang="zh-TW" altLang="en-US" dirty="0"/>
                        <a:t>楊久紘</a:t>
                      </a:r>
                    </a:p>
                  </a:txBody>
                  <a:tcPr>
                    <a:solidFill>
                      <a:schemeClr val="accent3">
                        <a:lumMod val="20000"/>
                        <a:lumOff val="80000"/>
                      </a:schemeClr>
                    </a:solidFill>
                  </a:tcPr>
                </a:tc>
                <a:tc>
                  <a:txBody>
                    <a:bodyPr/>
                    <a:lstStyle/>
                    <a:p>
                      <a:r>
                        <a:rPr lang="zh-TW" altLang="en-US" b="1" dirty="0"/>
                        <a:t>表演藝術</a:t>
                      </a:r>
                    </a:p>
                  </a:txBody>
                  <a:tcPr>
                    <a:solidFill>
                      <a:schemeClr val="accent3">
                        <a:lumMod val="20000"/>
                        <a:lumOff val="80000"/>
                      </a:schemeClr>
                    </a:solidFill>
                  </a:tcPr>
                </a:tc>
                <a:tc>
                  <a:txBody>
                    <a:bodyPr/>
                    <a:lstStyle/>
                    <a:p>
                      <a:r>
                        <a:rPr lang="zh-TW" altLang="en-US" dirty="0"/>
                        <a:t>賴翊欣</a:t>
                      </a:r>
                    </a:p>
                  </a:txBody>
                  <a:tcPr>
                    <a:solidFill>
                      <a:schemeClr val="accent3">
                        <a:lumMod val="20000"/>
                        <a:lumOff val="80000"/>
                      </a:schemeClr>
                    </a:solidFill>
                  </a:tcPr>
                </a:tc>
                <a:extLst>
                  <a:ext uri="{0D108BD9-81ED-4DB2-BD59-A6C34878D82A}">
                    <a16:rowId xmlns:a16="http://schemas.microsoft.com/office/drawing/2014/main" val="10005"/>
                  </a:ext>
                </a:extLst>
              </a:tr>
              <a:tr h="370840">
                <a:tc>
                  <a:txBody>
                    <a:bodyPr/>
                    <a:lstStyle/>
                    <a:p>
                      <a:r>
                        <a:rPr lang="zh-TW" altLang="en-US" b="1" dirty="0"/>
                        <a:t>歷史</a:t>
                      </a:r>
                    </a:p>
                  </a:txBody>
                  <a:tcPr>
                    <a:solidFill>
                      <a:schemeClr val="accent3">
                        <a:lumMod val="40000"/>
                        <a:lumOff val="60000"/>
                      </a:schemeClr>
                    </a:solidFill>
                  </a:tcPr>
                </a:tc>
                <a:tc>
                  <a:txBody>
                    <a:bodyPr/>
                    <a:lstStyle/>
                    <a:p>
                      <a:r>
                        <a:rPr lang="zh-TW" altLang="en-US" dirty="0"/>
                        <a:t>李之弘</a:t>
                      </a:r>
                    </a:p>
                  </a:txBody>
                  <a:tcPr>
                    <a:solidFill>
                      <a:schemeClr val="accent3">
                        <a:lumMod val="40000"/>
                        <a:lumOff val="60000"/>
                      </a:schemeClr>
                    </a:solidFill>
                  </a:tcPr>
                </a:tc>
                <a:tc>
                  <a:txBody>
                    <a:bodyPr/>
                    <a:lstStyle/>
                    <a:p>
                      <a:r>
                        <a:rPr lang="zh-TW" altLang="en-US" b="1" dirty="0"/>
                        <a:t>電腦</a:t>
                      </a:r>
                    </a:p>
                  </a:txBody>
                  <a:tcPr>
                    <a:solidFill>
                      <a:schemeClr val="accent3">
                        <a:lumMod val="40000"/>
                        <a:lumOff val="60000"/>
                      </a:schemeClr>
                    </a:solidFill>
                  </a:tcPr>
                </a:tc>
                <a:tc>
                  <a:txBody>
                    <a:bodyPr/>
                    <a:lstStyle/>
                    <a:p>
                      <a:r>
                        <a:rPr lang="zh-TW" altLang="en-US" dirty="0"/>
                        <a:t>馬定崴</a:t>
                      </a:r>
                    </a:p>
                  </a:txBody>
                  <a:tcPr>
                    <a:solidFill>
                      <a:schemeClr val="accent3">
                        <a:lumMod val="40000"/>
                        <a:lumOff val="60000"/>
                      </a:schemeClr>
                    </a:solidFill>
                  </a:tcPr>
                </a:tc>
                <a:extLst>
                  <a:ext uri="{0D108BD9-81ED-4DB2-BD59-A6C34878D82A}">
                    <a16:rowId xmlns:a16="http://schemas.microsoft.com/office/drawing/2014/main" val="10006"/>
                  </a:ext>
                </a:extLst>
              </a:tr>
              <a:tr h="370840">
                <a:tc>
                  <a:txBody>
                    <a:bodyPr/>
                    <a:lstStyle/>
                    <a:p>
                      <a:r>
                        <a:rPr lang="zh-TW" altLang="en-US" b="1" dirty="0"/>
                        <a:t>閩南語</a:t>
                      </a:r>
                    </a:p>
                  </a:txBody>
                  <a:tcPr>
                    <a:solidFill>
                      <a:schemeClr val="accent3">
                        <a:lumMod val="40000"/>
                        <a:lumOff val="60000"/>
                      </a:schemeClr>
                    </a:solidFill>
                  </a:tcPr>
                </a:tc>
                <a:tc>
                  <a:txBody>
                    <a:bodyPr/>
                    <a:lstStyle/>
                    <a:p>
                      <a:r>
                        <a:rPr lang="zh-TW" altLang="en-US" dirty="0"/>
                        <a:t>洪昱宸</a:t>
                      </a:r>
                    </a:p>
                  </a:txBody>
                  <a:tcPr>
                    <a:solidFill>
                      <a:schemeClr val="accent3">
                        <a:lumMod val="40000"/>
                        <a:lumOff val="60000"/>
                      </a:schemeClr>
                    </a:solidFill>
                  </a:tcPr>
                </a:tc>
                <a:tc>
                  <a:txBody>
                    <a:bodyPr/>
                    <a:lstStyle/>
                    <a:p>
                      <a:endParaRPr lang="zh-TW" altLang="en-US" b="1" dirty="0"/>
                    </a:p>
                  </a:txBody>
                  <a:tcPr>
                    <a:solidFill>
                      <a:schemeClr val="accent3">
                        <a:lumMod val="40000"/>
                        <a:lumOff val="60000"/>
                      </a:schemeClr>
                    </a:solidFill>
                  </a:tcPr>
                </a:tc>
                <a:tc>
                  <a:txBody>
                    <a:bodyPr/>
                    <a:lstStyle/>
                    <a:p>
                      <a:endParaRPr lang="zh-TW" altLang="en-US" dirty="0"/>
                    </a:p>
                  </a:txBody>
                  <a:tcPr>
                    <a:solidFill>
                      <a:schemeClr val="accent3">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57487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836712"/>
            <a:ext cx="8686800" cy="5487888"/>
          </a:xfrm>
        </p:spPr>
        <p:txBody>
          <a:bodyPr>
            <a:normAutofit fontScale="92500" lnSpcReduction="20000"/>
          </a:bodyPr>
          <a:lstStyle/>
          <a:p>
            <a:pPr lvl="0">
              <a:buClr>
                <a:srgbClr val="0BD0D9"/>
              </a:buClr>
            </a:pPr>
            <a:r>
              <a:rPr lang="zh-TW" altLang="en-US" sz="2800" b="1" dirty="0">
                <a:solidFill>
                  <a:prstClr val="black"/>
                </a:solidFill>
              </a:rPr>
              <a:t>班級親師生交流方式說明</a:t>
            </a:r>
            <a:r>
              <a:rPr lang="en-US" altLang="zh-TW" sz="2800" b="1" dirty="0">
                <a:solidFill>
                  <a:prstClr val="black"/>
                </a:solidFill>
              </a:rPr>
              <a:t>:</a:t>
            </a:r>
          </a:p>
          <a:p>
            <a:pPr lvl="2">
              <a:buClr>
                <a:srgbClr val="0BD0D9"/>
              </a:buClr>
            </a:pPr>
            <a:r>
              <a:rPr lang="zh-TW" altLang="en-US" sz="2400" b="1" dirty="0">
                <a:solidFill>
                  <a:prstClr val="black"/>
                </a:solidFill>
              </a:rPr>
              <a:t>師生園地 </a:t>
            </a:r>
            <a:r>
              <a:rPr lang="en-US" altLang="zh-TW" sz="2400" b="1" dirty="0">
                <a:solidFill>
                  <a:prstClr val="black"/>
                </a:solidFill>
              </a:rPr>
              <a:t>:</a:t>
            </a:r>
            <a:r>
              <a:rPr lang="zh-TW" altLang="en-US" sz="2400" b="1" dirty="0">
                <a:solidFill>
                  <a:prstClr val="black"/>
                </a:solidFill>
              </a:rPr>
              <a:t>  大瑜兒小魚兒北中</a:t>
            </a:r>
            <a:r>
              <a:rPr lang="en-US" altLang="zh-TW" sz="2400" b="1" dirty="0">
                <a:solidFill>
                  <a:prstClr val="black"/>
                </a:solidFill>
              </a:rPr>
              <a:t>804 Line</a:t>
            </a:r>
            <a:r>
              <a:rPr lang="zh-TW" altLang="en-US" sz="2400" b="1" dirty="0">
                <a:solidFill>
                  <a:prstClr val="black"/>
                </a:solidFill>
              </a:rPr>
              <a:t>群組，</a:t>
            </a:r>
            <a:endParaRPr lang="en-US" altLang="zh-TW" sz="2400" b="1" dirty="0">
              <a:solidFill>
                <a:prstClr val="black"/>
              </a:solidFill>
            </a:endParaRPr>
          </a:p>
          <a:p>
            <a:pPr marL="667512" lvl="2" indent="0">
              <a:buClr>
                <a:srgbClr val="0BD0D9"/>
              </a:buClr>
              <a:buNone/>
            </a:pPr>
            <a:r>
              <a:rPr lang="zh-TW" altLang="en-US" sz="2400" b="1" dirty="0"/>
              <a:t>                        </a:t>
            </a:r>
            <a:r>
              <a:rPr lang="zh-TW" altLang="en-US" sz="2400" b="1" dirty="0">
                <a:hlinkClick r:id="rId2"/>
              </a:rPr>
              <a:t>大瑜兒小魚兒的班級線上</a:t>
            </a:r>
            <a:r>
              <a:rPr lang="en-US" altLang="zh-TW" sz="2400" b="1" dirty="0">
                <a:hlinkClick r:id="rId2"/>
              </a:rPr>
              <a:t>Home Room </a:t>
            </a:r>
            <a:r>
              <a:rPr lang="zh-TW" altLang="en-US" sz="2400" b="1" dirty="0"/>
              <a:t>          </a:t>
            </a:r>
            <a:endParaRPr lang="en-US" altLang="zh-TW" sz="2400" b="1" dirty="0"/>
          </a:p>
          <a:p>
            <a:pPr marL="667512" lvl="2" indent="0">
              <a:buClr>
                <a:srgbClr val="0BD0D9"/>
              </a:buClr>
              <a:buNone/>
            </a:pPr>
            <a:r>
              <a:rPr lang="zh-TW" altLang="en-US" sz="2400" b="1" dirty="0">
                <a:solidFill>
                  <a:prstClr val="black"/>
                </a:solidFill>
              </a:rPr>
              <a:t>                       </a:t>
            </a:r>
            <a:r>
              <a:rPr lang="en-US" altLang="zh-TW" sz="2400" b="1" dirty="0"/>
              <a:t>111~113</a:t>
            </a:r>
            <a:r>
              <a:rPr lang="zh-TW" altLang="en-US" sz="2400" b="1" dirty="0"/>
              <a:t>學年度 </a:t>
            </a:r>
            <a:r>
              <a:rPr lang="en-US" altLang="zh-TW" sz="2400" b="1" dirty="0"/>
              <a:t>704~904 </a:t>
            </a:r>
            <a:r>
              <a:rPr lang="zh-TW" altLang="en-US" sz="2400" b="1" dirty="0"/>
              <a:t>生活花絮 </a:t>
            </a:r>
            <a:endParaRPr lang="en-US" altLang="zh-TW" sz="2400" b="1" dirty="0"/>
          </a:p>
          <a:p>
            <a:pPr marL="667512" lvl="2" indent="0">
              <a:buClr>
                <a:srgbClr val="0BD0D9"/>
              </a:buClr>
              <a:buNone/>
            </a:pPr>
            <a:r>
              <a:rPr lang="en-US" altLang="zh-TW" sz="2400" b="1" dirty="0"/>
              <a:t>		    (Google</a:t>
            </a:r>
            <a:r>
              <a:rPr lang="zh-TW" altLang="en-US" sz="2400" b="1" dirty="0"/>
              <a:t> 相簿公開分享</a:t>
            </a:r>
            <a:r>
              <a:rPr lang="en-US" altLang="zh-TW" sz="2400" b="1" dirty="0"/>
              <a:t>)</a:t>
            </a:r>
          </a:p>
          <a:p>
            <a:pPr marL="667512" lvl="2" indent="0">
              <a:buClr>
                <a:srgbClr val="0BD0D9"/>
              </a:buClr>
              <a:buNone/>
            </a:pPr>
            <a:endParaRPr lang="en-US" altLang="zh-TW" sz="2400" b="1" dirty="0"/>
          </a:p>
          <a:p>
            <a:pPr marL="667512" lvl="2" indent="0">
              <a:buClr>
                <a:srgbClr val="0BD0D9"/>
              </a:buClr>
              <a:buNone/>
            </a:pPr>
            <a:endParaRPr lang="en-US" altLang="zh-TW" sz="2400" b="1" dirty="0"/>
          </a:p>
          <a:p>
            <a:pPr lvl="2">
              <a:buClr>
                <a:srgbClr val="0BD0D9"/>
              </a:buClr>
            </a:pPr>
            <a:r>
              <a:rPr lang="zh-TW" altLang="en-US" sz="2400" b="1" dirty="0">
                <a:solidFill>
                  <a:prstClr val="black"/>
                </a:solidFill>
              </a:rPr>
              <a:t>親師園地</a:t>
            </a:r>
            <a:r>
              <a:rPr lang="en-US" altLang="zh-TW" sz="2400" b="1" dirty="0">
                <a:solidFill>
                  <a:prstClr val="black"/>
                </a:solidFill>
              </a:rPr>
              <a:t>:</a:t>
            </a:r>
            <a:r>
              <a:rPr lang="zh-TW" altLang="en-US" sz="2400" b="1" dirty="0">
                <a:solidFill>
                  <a:prstClr val="black"/>
                </a:solidFill>
              </a:rPr>
              <a:t> </a:t>
            </a:r>
            <a:r>
              <a:rPr lang="en-US" altLang="zh-TW" sz="2400" b="1" dirty="0">
                <a:solidFill>
                  <a:prstClr val="black"/>
                </a:solidFill>
              </a:rPr>
              <a:t>(</a:t>
            </a:r>
            <a:r>
              <a:rPr lang="en-US" altLang="zh-TW" sz="2400" b="1" dirty="0">
                <a:solidFill>
                  <a:prstClr val="black"/>
                </a:solidFill>
                <a:latin typeface="+mn-ea"/>
              </a:rPr>
              <a:t>111</a:t>
            </a:r>
            <a:r>
              <a:rPr lang="en-US" altLang="zh-TW" sz="2400" b="1" dirty="0">
                <a:solidFill>
                  <a:prstClr val="black"/>
                </a:solidFill>
              </a:rPr>
              <a:t>)</a:t>
            </a:r>
            <a:r>
              <a:rPr lang="zh-TW" altLang="en-US" sz="2400" b="1" dirty="0">
                <a:solidFill>
                  <a:prstClr val="black"/>
                </a:solidFill>
              </a:rPr>
              <a:t>北中</a:t>
            </a:r>
            <a:r>
              <a:rPr lang="en-US" altLang="zh-TW" sz="2400" b="1" dirty="0">
                <a:solidFill>
                  <a:prstClr val="black"/>
                </a:solidFill>
              </a:rPr>
              <a:t>704</a:t>
            </a:r>
            <a:r>
              <a:rPr lang="zh-TW" altLang="en-US" sz="2400" b="1" dirty="0">
                <a:solidFill>
                  <a:prstClr val="black"/>
                </a:solidFill>
              </a:rPr>
              <a:t>親師交流園地 </a:t>
            </a:r>
            <a:r>
              <a:rPr lang="en-US" altLang="zh-TW" sz="2400" b="1" dirty="0">
                <a:solidFill>
                  <a:prstClr val="black"/>
                </a:solidFill>
              </a:rPr>
              <a:t>Line</a:t>
            </a:r>
            <a:r>
              <a:rPr lang="zh-TW" altLang="en-US" sz="2400" b="1" dirty="0">
                <a:solidFill>
                  <a:prstClr val="black"/>
                </a:solidFill>
              </a:rPr>
              <a:t>官方帳號</a:t>
            </a:r>
            <a:endParaRPr lang="en-US" altLang="zh-TW" sz="2400" b="1" dirty="0">
              <a:solidFill>
                <a:prstClr val="black"/>
              </a:solidFill>
            </a:endParaRPr>
          </a:p>
          <a:p>
            <a:pPr marL="667512" lvl="2" indent="0">
              <a:buClr>
                <a:srgbClr val="0BD0D9"/>
              </a:buClr>
              <a:buNone/>
            </a:pPr>
            <a:r>
              <a:rPr lang="zh-TW" altLang="en-US" sz="2400" b="1" dirty="0">
                <a:solidFill>
                  <a:prstClr val="black"/>
                </a:solidFill>
              </a:rPr>
              <a:t>                       聯絡簿中「親師聯絡欄」</a:t>
            </a:r>
            <a:endParaRPr lang="en-US" altLang="zh-TW" sz="2400" b="1" dirty="0">
              <a:solidFill>
                <a:prstClr val="black"/>
              </a:solidFill>
            </a:endParaRPr>
          </a:p>
          <a:p>
            <a:pPr lvl="2">
              <a:buClr>
                <a:srgbClr val="0BD0D9"/>
              </a:buClr>
            </a:pPr>
            <a:endParaRPr lang="en-US" altLang="zh-TW" sz="2400" b="1" dirty="0">
              <a:solidFill>
                <a:prstClr val="black"/>
              </a:solidFill>
            </a:endParaRPr>
          </a:p>
          <a:p>
            <a:pPr lvl="2">
              <a:buClr>
                <a:srgbClr val="0BD0D9"/>
              </a:buClr>
            </a:pPr>
            <a:r>
              <a:rPr lang="zh-TW" altLang="en-US" sz="2400" b="1" dirty="0">
                <a:solidFill>
                  <a:prstClr val="black"/>
                </a:solidFill>
              </a:rPr>
              <a:t>北投國中 </a:t>
            </a:r>
            <a:r>
              <a:rPr lang="en-US" altLang="zh-TW" sz="2400" b="1" dirty="0" err="1">
                <a:solidFill>
                  <a:prstClr val="black"/>
                </a:solidFill>
              </a:rPr>
              <a:t>5A</a:t>
            </a:r>
            <a:r>
              <a:rPr lang="zh-TW" altLang="en-US" sz="2400" b="1" dirty="0">
                <a:solidFill>
                  <a:prstClr val="black"/>
                </a:solidFill>
              </a:rPr>
              <a:t>辦公室</a:t>
            </a:r>
            <a:r>
              <a:rPr lang="en-US" altLang="zh-TW" sz="2400" b="1" dirty="0">
                <a:solidFill>
                  <a:prstClr val="black"/>
                </a:solidFill>
              </a:rPr>
              <a:t>:</a:t>
            </a:r>
            <a:r>
              <a:rPr lang="zh-TW" altLang="en-US" sz="2400" b="1" dirty="0">
                <a:solidFill>
                  <a:prstClr val="black"/>
                </a:solidFill>
              </a:rPr>
              <a:t> </a:t>
            </a:r>
            <a:r>
              <a:rPr lang="en-US" altLang="zh-TW" sz="2400" b="1" dirty="0">
                <a:solidFill>
                  <a:prstClr val="black"/>
                </a:solidFill>
              </a:rPr>
              <a:t>(02)2892-2091 </a:t>
            </a:r>
            <a:r>
              <a:rPr lang="zh-TW" altLang="en-US" sz="2400" b="1" dirty="0">
                <a:solidFill>
                  <a:prstClr val="black"/>
                </a:solidFill>
              </a:rPr>
              <a:t>轉</a:t>
            </a:r>
            <a:r>
              <a:rPr lang="en-US" altLang="zh-TW" sz="2400" b="1" dirty="0">
                <a:solidFill>
                  <a:prstClr val="black"/>
                </a:solidFill>
              </a:rPr>
              <a:t>709, 710</a:t>
            </a:r>
          </a:p>
          <a:p>
            <a:pPr marL="667512" lvl="2" indent="0">
              <a:buClr>
                <a:srgbClr val="0BD0D9"/>
              </a:buClr>
              <a:buNone/>
            </a:pPr>
            <a:r>
              <a:rPr lang="zh-TW" altLang="en-US" sz="1800" dirty="0"/>
              <a:t>若孩子身體不適或家有要事要請假，家長可於</a:t>
            </a:r>
            <a:r>
              <a:rPr lang="zh-TW" altLang="en-US" sz="1800" b="1" dirty="0"/>
              <a:t>早修</a:t>
            </a:r>
            <a:r>
              <a:rPr lang="zh-TW" altLang="en-US" sz="1800" dirty="0"/>
              <a:t>時傳訊給</a:t>
            </a:r>
            <a:r>
              <a:rPr lang="zh-TW" altLang="en-US" sz="1800" b="1" dirty="0"/>
              <a:t>導師</a:t>
            </a:r>
            <a:r>
              <a:rPr lang="zh-TW" altLang="en-US" sz="1800" dirty="0"/>
              <a:t>或致電</a:t>
            </a:r>
            <a:r>
              <a:rPr lang="zh-TW" altLang="en-US" sz="1800" b="1" dirty="0"/>
              <a:t>學務處 </a:t>
            </a:r>
            <a:r>
              <a:rPr lang="en-US" altLang="zh-TW" sz="2200" b="1" dirty="0"/>
              <a:t>2891-2091</a:t>
            </a:r>
            <a:r>
              <a:rPr lang="zh-TW" altLang="en-US" sz="1800" dirty="0"/>
              <a:t>轉</a:t>
            </a:r>
            <a:r>
              <a:rPr lang="en-US" altLang="zh-TW" sz="2200" b="1" dirty="0"/>
              <a:t>302</a:t>
            </a:r>
            <a:r>
              <a:rPr lang="en-US" altLang="zh-TW" sz="1800" dirty="0"/>
              <a:t> </a:t>
            </a:r>
            <a:r>
              <a:rPr lang="zh-TW" altLang="en-US" sz="1800" b="1" dirty="0"/>
              <a:t>生教組</a:t>
            </a:r>
            <a:r>
              <a:rPr lang="zh-TW" altLang="en-US" sz="1800" dirty="0"/>
              <a:t>，並</a:t>
            </a:r>
            <a:r>
              <a:rPr lang="zh-TW" altLang="en-US" sz="2000" b="1" dirty="0"/>
              <a:t>請孩子於</a:t>
            </a:r>
            <a:r>
              <a:rPr lang="zh-TW" altLang="en-US" sz="2000" b="1" dirty="0">
                <a:solidFill>
                  <a:srgbClr val="FF0000"/>
                </a:solidFill>
              </a:rPr>
              <a:t>三天內完成書面請假手續</a:t>
            </a:r>
            <a:r>
              <a:rPr lang="zh-TW" altLang="en-US" sz="2000" b="1" dirty="0"/>
              <a:t>。</a:t>
            </a:r>
            <a:endParaRPr lang="en-US" altLang="zh-TW" sz="2000" b="1" dirty="0">
              <a:solidFill>
                <a:prstClr val="black"/>
              </a:solidFill>
            </a:endParaRPr>
          </a:p>
          <a:p>
            <a:pPr marL="0" lvl="0" indent="0">
              <a:buClr>
                <a:srgbClr val="0BD0D9"/>
              </a:buClr>
              <a:buNone/>
            </a:pPr>
            <a:endParaRPr lang="en-US" altLang="zh-TW" sz="2800" dirty="0">
              <a:solidFill>
                <a:srgbClr val="7030A0"/>
              </a:solidFill>
              <a:latin typeface="Calibri"/>
            </a:endParaRPr>
          </a:p>
          <a:p>
            <a:pPr marL="0" lvl="0" indent="0" algn="ctr">
              <a:buClr>
                <a:srgbClr val="0BD0D9"/>
              </a:buClr>
              <a:buNone/>
            </a:pPr>
            <a:r>
              <a:rPr lang="zh-TW" altLang="en-US" sz="2800" dirty="0">
                <a:solidFill>
                  <a:srgbClr val="7030A0"/>
                </a:solidFill>
                <a:latin typeface="Calibri"/>
              </a:rPr>
              <a:t>歡迎家長有任何疑問隨時聯絡、溝通或求證，</a:t>
            </a:r>
            <a:endParaRPr lang="en-US" altLang="zh-TW" sz="2800" dirty="0">
              <a:solidFill>
                <a:srgbClr val="7030A0"/>
              </a:solidFill>
              <a:latin typeface="Calibri"/>
            </a:endParaRPr>
          </a:p>
          <a:p>
            <a:pPr marL="0" lvl="0" indent="0" algn="ctr">
              <a:buClr>
                <a:srgbClr val="0BD0D9"/>
              </a:buClr>
              <a:buNone/>
            </a:pPr>
            <a:r>
              <a:rPr lang="zh-TW" altLang="en-US" sz="2800" dirty="0">
                <a:solidFill>
                  <a:srgbClr val="7030A0"/>
                </a:solidFill>
                <a:latin typeface="Calibri"/>
              </a:rPr>
              <a:t>讓我們共同學習成長，以創造親、師、生三贏！</a:t>
            </a:r>
            <a:endParaRPr lang="en-US" altLang="zh-TW" sz="2800" dirty="0">
              <a:solidFill>
                <a:srgbClr val="7030A0"/>
              </a:solidFill>
              <a:latin typeface="Calibri"/>
            </a:endParaRPr>
          </a:p>
          <a:p>
            <a:endParaRPr lang="zh-TW" altLang="en-US" dirty="0"/>
          </a:p>
        </p:txBody>
      </p:sp>
      <p:pic>
        <p:nvPicPr>
          <p:cNvPr id="2" name="圖片 1"/>
          <p:cNvPicPr>
            <a:picLocks noChangeAspect="1"/>
          </p:cNvPicPr>
          <p:nvPr/>
        </p:nvPicPr>
        <p:blipFill>
          <a:blip r:embed="rId3"/>
          <a:stretch>
            <a:fillRect/>
          </a:stretch>
        </p:blipFill>
        <p:spPr>
          <a:xfrm>
            <a:off x="6732240" y="1988840"/>
            <a:ext cx="1080120" cy="1080120"/>
          </a:xfrm>
          <a:prstGeom prst="rect">
            <a:avLst/>
          </a:prstGeom>
        </p:spPr>
      </p:pic>
    </p:spTree>
    <p:extLst>
      <p:ext uri="{BB962C8B-B14F-4D97-AF65-F5344CB8AC3E}">
        <p14:creationId xmlns:p14="http://schemas.microsoft.com/office/powerpoint/2010/main" val="28188877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小水滴</Template>
  <TotalTime>2725</TotalTime>
  <Words>1567</Words>
  <Application>Microsoft Office PowerPoint</Application>
  <PresentationFormat>如螢幕大小 (4:3)</PresentationFormat>
  <Paragraphs>199</Paragraphs>
  <Slides>15</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15</vt:i4>
      </vt:variant>
    </vt:vector>
  </HeadingPairs>
  <TitlesOfParts>
    <vt:vector size="21" baseType="lpstr">
      <vt:lpstr>微軟正黑體</vt:lpstr>
      <vt:lpstr>新細明體</vt:lpstr>
      <vt:lpstr>Calibri</vt:lpstr>
      <vt:lpstr>Constantia</vt:lpstr>
      <vt:lpstr>Wingdings 2</vt:lpstr>
      <vt:lpstr>流線</vt:lpstr>
      <vt:lpstr>歡   迎   光   臨   804  112學年度 第一學期  學校日 </vt:lpstr>
      <vt:lpstr>科任老師入班 本學期各科教學計畫說明</vt:lpstr>
      <vt:lpstr>親 師 相 見 歡</vt:lpstr>
      <vt:lpstr>親師綜合座談及班級經營說明</vt:lpstr>
      <vt:lpstr>班級經營重點事項</vt:lpstr>
      <vt:lpstr>112年人形機器人競賽</vt:lpstr>
      <vt:lpstr>PowerPoint 簡報</vt:lpstr>
      <vt:lpstr>PowerPoint 簡報</vt:lpstr>
      <vt:lpstr>PowerPoint 簡報</vt:lpstr>
      <vt:lpstr>家長協助配合、關照事項:</vt:lpstr>
      <vt:lpstr>PowerPoint 簡報</vt:lpstr>
      <vt:lpstr>PowerPoint 簡報</vt:lpstr>
      <vt:lpstr>各項問卷填寫繳交</vt:lpstr>
      <vt:lpstr>PowerPoint 簡報</vt:lpstr>
      <vt:lpstr>謝謝蒞臨  晚安 </vt:lpstr>
    </vt:vector>
  </TitlesOfParts>
  <Company>Quanta Computer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歡   迎   光   臨   716</dc:title>
  <dc:creator>QuantaUser</dc:creator>
  <cp:lastModifiedBy>user</cp:lastModifiedBy>
  <cp:revision>120</cp:revision>
  <dcterms:created xsi:type="dcterms:W3CDTF">2012-09-20T01:30:17Z</dcterms:created>
  <dcterms:modified xsi:type="dcterms:W3CDTF">2023-09-14T03:35:19Z</dcterms:modified>
</cp:coreProperties>
</file>