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906000" cy="6858000" type="A4"/>
  <p:notesSz cx="6797675" cy="987425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338" y="-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E7B6A-2A78-4BAC-A5CF-535825DDFF01}" type="datetimeFigureOut">
              <a:rPr lang="zh-TW" altLang="en-US" smtClean="0"/>
              <a:t>2015/4/8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5BC9-894A-458F-89E5-D02835C4EE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7862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E7B6A-2A78-4BAC-A5CF-535825DDFF01}" type="datetimeFigureOut">
              <a:rPr lang="zh-TW" altLang="en-US" smtClean="0"/>
              <a:t>2015/4/8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5BC9-894A-458F-89E5-D02835C4EE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8256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E7B6A-2A78-4BAC-A5CF-535825DDFF01}" type="datetimeFigureOut">
              <a:rPr lang="zh-TW" altLang="en-US" smtClean="0"/>
              <a:t>2015/4/8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5BC9-894A-458F-89E5-D02835C4EE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0941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E7B6A-2A78-4BAC-A5CF-535825DDFF01}" type="datetimeFigureOut">
              <a:rPr lang="zh-TW" altLang="en-US" smtClean="0"/>
              <a:t>2015/4/8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5BC9-894A-458F-89E5-D02835C4EE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2191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E7B6A-2A78-4BAC-A5CF-535825DDFF01}" type="datetimeFigureOut">
              <a:rPr lang="zh-TW" altLang="en-US" smtClean="0"/>
              <a:t>2015/4/8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5BC9-894A-458F-89E5-D02835C4EE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440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E7B6A-2A78-4BAC-A5CF-535825DDFF01}" type="datetimeFigureOut">
              <a:rPr lang="zh-TW" altLang="en-US" smtClean="0"/>
              <a:t>2015/4/8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5BC9-894A-458F-89E5-D02835C4EE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9756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E7B6A-2A78-4BAC-A5CF-535825DDFF01}" type="datetimeFigureOut">
              <a:rPr lang="zh-TW" altLang="en-US" smtClean="0"/>
              <a:t>2015/4/8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5BC9-894A-458F-89E5-D02835C4EE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2203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E7B6A-2A78-4BAC-A5CF-535825DDFF01}" type="datetimeFigureOut">
              <a:rPr lang="zh-TW" altLang="en-US" smtClean="0"/>
              <a:t>2015/4/8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5BC9-894A-458F-89E5-D02835C4EE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1028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E7B6A-2A78-4BAC-A5CF-535825DDFF01}" type="datetimeFigureOut">
              <a:rPr lang="zh-TW" altLang="en-US" smtClean="0"/>
              <a:t>2015/4/8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5BC9-894A-458F-89E5-D02835C4EE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2688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E7B6A-2A78-4BAC-A5CF-535825DDFF01}" type="datetimeFigureOut">
              <a:rPr lang="zh-TW" altLang="en-US" smtClean="0"/>
              <a:t>2015/4/8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5BC9-894A-458F-89E5-D02835C4EE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4222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E7B6A-2A78-4BAC-A5CF-535825DDFF01}" type="datetimeFigureOut">
              <a:rPr lang="zh-TW" altLang="en-US" smtClean="0"/>
              <a:t>2015/4/8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A5BC9-894A-458F-89E5-D02835C4EE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5729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E7B6A-2A78-4BAC-A5CF-535825DDFF01}" type="datetimeFigureOut">
              <a:rPr lang="zh-TW" altLang="en-US" smtClean="0"/>
              <a:t>2015/4/8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A5BC9-894A-458F-89E5-D02835C4EE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7834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1_事務組\空照圖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59" t="15943" r="-153" b="-1748"/>
          <a:stretch/>
        </p:blipFill>
        <p:spPr bwMode="auto">
          <a:xfrm>
            <a:off x="1725754" y="476672"/>
            <a:ext cx="7907765" cy="6463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字方塊 4"/>
          <p:cNvSpPr txBox="1"/>
          <p:nvPr/>
        </p:nvSpPr>
        <p:spPr>
          <a:xfrm>
            <a:off x="128464" y="188640"/>
            <a:ext cx="1679340" cy="124649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25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臺北市立北投國民中學</a:t>
            </a:r>
            <a:r>
              <a:rPr lang="en-US" altLang="zh-TW" sz="2500" b="1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endParaRPr lang="zh-TW" altLang="en-US" sz="2500" b="1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文字方塊 7"/>
          <p:cNvSpPr txBox="1"/>
          <p:nvPr/>
        </p:nvSpPr>
        <p:spPr>
          <a:xfrm>
            <a:off x="3914337" y="5048575"/>
            <a:ext cx="1797915" cy="11695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508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1400" b="1" dirty="0" smtClean="0"/>
              <a:t>教學大樓</a:t>
            </a:r>
            <a:r>
              <a:rPr lang="en-US" altLang="zh-TW" sz="1400" b="1" dirty="0" smtClean="0"/>
              <a:t>A</a:t>
            </a:r>
            <a:endParaRPr lang="en-US" altLang="zh-TW" sz="1400" b="1" dirty="0" smtClean="0"/>
          </a:p>
          <a:p>
            <a:r>
              <a:rPr lang="zh-TW" altLang="en-US" sz="1400" b="1" dirty="0" smtClean="0"/>
              <a:t>使用執照：有</a:t>
            </a:r>
            <a:endParaRPr lang="en-US" altLang="zh-TW" sz="1400" b="1" dirty="0" smtClean="0"/>
          </a:p>
          <a:p>
            <a:r>
              <a:rPr lang="en-US" altLang="zh-TW" sz="1400" b="1" dirty="0" smtClean="0"/>
              <a:t>88</a:t>
            </a:r>
            <a:r>
              <a:rPr lang="zh-TW" altLang="en-US" sz="1400" b="1" dirty="0" smtClean="0"/>
              <a:t>年</a:t>
            </a:r>
            <a:r>
              <a:rPr lang="zh-TW" altLang="en-US" sz="1400" b="1" dirty="0" smtClean="0"/>
              <a:t>完工　</a:t>
            </a:r>
            <a:endParaRPr lang="en-US" altLang="zh-TW" sz="1400" b="1" dirty="0" smtClean="0"/>
          </a:p>
          <a:p>
            <a:r>
              <a:rPr lang="zh-TW" altLang="en-US" sz="1400" b="1" dirty="0" smtClean="0"/>
              <a:t>建物年齡</a:t>
            </a:r>
            <a:r>
              <a:rPr lang="zh-TW" altLang="en-US" sz="1400" b="1" dirty="0" smtClean="0"/>
              <a:t>：</a:t>
            </a:r>
            <a:r>
              <a:rPr lang="en-US" altLang="zh-TW" sz="1400" b="1" dirty="0" smtClean="0"/>
              <a:t>16</a:t>
            </a:r>
            <a:r>
              <a:rPr lang="zh-TW" altLang="en-US" sz="1400" b="1" dirty="0" smtClean="0"/>
              <a:t>年</a:t>
            </a:r>
            <a:endParaRPr lang="en-US" altLang="zh-TW" sz="1400" b="1" dirty="0" smtClean="0"/>
          </a:p>
          <a:p>
            <a:r>
              <a:rPr lang="en-US" altLang="zh-TW" sz="1400" b="1" dirty="0" smtClean="0"/>
              <a:t>Is</a:t>
            </a:r>
            <a:r>
              <a:rPr lang="zh-TW" altLang="en-US" sz="1400" b="1" dirty="0" smtClean="0"/>
              <a:t>值</a:t>
            </a:r>
            <a:r>
              <a:rPr lang="en-US" altLang="zh-TW" sz="1400" b="1" dirty="0" smtClean="0"/>
              <a:t>=176.567</a:t>
            </a:r>
            <a:endParaRPr lang="en-US" altLang="zh-TW" sz="1400" b="1" dirty="0" smtClean="0"/>
          </a:p>
        </p:txBody>
      </p:sp>
      <p:cxnSp>
        <p:nvCxnSpPr>
          <p:cNvPr id="26" name="直線單箭頭接點 25"/>
          <p:cNvCxnSpPr/>
          <p:nvPr/>
        </p:nvCxnSpPr>
        <p:spPr>
          <a:xfrm>
            <a:off x="5745088" y="5517232"/>
            <a:ext cx="1035049" cy="288032"/>
          </a:xfrm>
          <a:prstGeom prst="straightConnector1">
            <a:avLst/>
          </a:prstGeom>
          <a:solidFill>
            <a:srgbClr val="FFFF00"/>
          </a:solidFill>
          <a:ln w="50800">
            <a:solidFill>
              <a:srgbClr val="92D050"/>
            </a:solidFill>
            <a:tailEnd type="triangle" w="med" len="med"/>
          </a:ln>
        </p:spPr>
      </p:cxnSp>
      <p:sp>
        <p:nvSpPr>
          <p:cNvPr id="27" name="矩形 26"/>
          <p:cNvSpPr/>
          <p:nvPr/>
        </p:nvSpPr>
        <p:spPr>
          <a:xfrm rot="17081896">
            <a:off x="8077242" y="4276024"/>
            <a:ext cx="418808" cy="588586"/>
          </a:xfrm>
          <a:prstGeom prst="rect">
            <a:avLst/>
          </a:prstGeom>
          <a:noFill/>
          <a:ln w="63500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文字方塊 33"/>
          <p:cNvSpPr txBox="1"/>
          <p:nvPr/>
        </p:nvSpPr>
        <p:spPr>
          <a:xfrm>
            <a:off x="619672" y="3510974"/>
            <a:ext cx="2376264" cy="9541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1400" b="1" dirty="0" smtClean="0"/>
              <a:t>科學大樓</a:t>
            </a:r>
            <a:endParaRPr lang="en-US" altLang="zh-TW" sz="1400" b="1" dirty="0" smtClean="0"/>
          </a:p>
          <a:p>
            <a:r>
              <a:rPr lang="zh-TW" altLang="en-US" sz="1400" b="1" dirty="0" smtClean="0"/>
              <a:t>使用</a:t>
            </a:r>
            <a:r>
              <a:rPr lang="zh-TW" altLang="en-US" sz="1400" b="1" dirty="0" smtClean="0"/>
              <a:t>執照：有</a:t>
            </a:r>
            <a:endParaRPr lang="en-US" altLang="zh-TW" sz="1400" b="1" dirty="0" smtClean="0"/>
          </a:p>
          <a:p>
            <a:r>
              <a:rPr lang="en-US" altLang="zh-TW" sz="1400" b="1" dirty="0" smtClean="0"/>
              <a:t>68</a:t>
            </a:r>
            <a:r>
              <a:rPr lang="zh-TW" altLang="en-US" sz="1400" b="1" dirty="0" smtClean="0"/>
              <a:t>年</a:t>
            </a:r>
            <a:r>
              <a:rPr lang="zh-TW" altLang="en-US" sz="1400" b="1" dirty="0" smtClean="0"/>
              <a:t>完工　建物年齡：</a:t>
            </a:r>
            <a:r>
              <a:rPr lang="en-US" altLang="zh-TW" sz="1400" b="1" dirty="0" smtClean="0"/>
              <a:t>36</a:t>
            </a:r>
            <a:r>
              <a:rPr lang="zh-TW" altLang="en-US" sz="1400" b="1" dirty="0" smtClean="0"/>
              <a:t>年</a:t>
            </a:r>
            <a:endParaRPr lang="en-US" altLang="zh-TW" sz="1400" b="1" dirty="0" smtClean="0"/>
          </a:p>
          <a:p>
            <a:r>
              <a:rPr lang="en-US" altLang="zh-TW" sz="1400" b="1" dirty="0" smtClean="0"/>
              <a:t>102</a:t>
            </a:r>
            <a:r>
              <a:rPr lang="zh-TW" altLang="en-US" sz="1400" b="1" dirty="0" smtClean="0"/>
              <a:t>年完成結構</a:t>
            </a:r>
            <a:r>
              <a:rPr lang="zh-TW" altLang="en-US" sz="1400" b="1" dirty="0"/>
              <a:t>補強</a:t>
            </a:r>
            <a:endParaRPr lang="en-US" altLang="zh-TW" sz="1400" b="1" dirty="0" smtClean="0"/>
          </a:p>
        </p:txBody>
      </p:sp>
      <p:cxnSp>
        <p:nvCxnSpPr>
          <p:cNvPr id="47" name="直線單箭頭接點 46"/>
          <p:cNvCxnSpPr/>
          <p:nvPr/>
        </p:nvCxnSpPr>
        <p:spPr>
          <a:xfrm flipV="1">
            <a:off x="2650948" y="2860119"/>
            <a:ext cx="1296144" cy="648072"/>
          </a:xfrm>
          <a:prstGeom prst="straightConnector1">
            <a:avLst/>
          </a:prstGeom>
          <a:ln w="50800">
            <a:solidFill>
              <a:srgbClr val="00206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9" name="矩形 28"/>
          <p:cNvSpPr/>
          <p:nvPr/>
        </p:nvSpPr>
        <p:spPr>
          <a:xfrm rot="13923809">
            <a:off x="4088235" y="2128417"/>
            <a:ext cx="656817" cy="977889"/>
          </a:xfrm>
          <a:prstGeom prst="rect">
            <a:avLst/>
          </a:prstGeom>
          <a:noFill/>
          <a:ln w="63500">
            <a:solidFill>
              <a:srgbClr val="00206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3" name="文字方塊 42"/>
          <p:cNvSpPr txBox="1"/>
          <p:nvPr/>
        </p:nvSpPr>
        <p:spPr>
          <a:xfrm>
            <a:off x="4389028" y="626590"/>
            <a:ext cx="2376264" cy="95410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508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sz="1400" b="1" dirty="0" smtClean="0"/>
              <a:t>E</a:t>
            </a:r>
            <a:r>
              <a:rPr lang="zh-TW" altLang="en-US" sz="1400" b="1" dirty="0" smtClean="0"/>
              <a:t>棟合作社大樓</a:t>
            </a:r>
            <a:endParaRPr lang="en-US" altLang="zh-TW" sz="1400" b="1" dirty="0" smtClean="0"/>
          </a:p>
          <a:p>
            <a:r>
              <a:rPr lang="zh-TW" altLang="en-US" sz="1400" b="1" dirty="0" smtClean="0"/>
              <a:t>使用</a:t>
            </a:r>
            <a:r>
              <a:rPr lang="zh-TW" altLang="en-US" sz="1400" b="1" dirty="0"/>
              <a:t>執照：有</a:t>
            </a:r>
            <a:endParaRPr lang="en-US" altLang="zh-TW" sz="1400" b="1" dirty="0"/>
          </a:p>
          <a:p>
            <a:r>
              <a:rPr lang="en-US" altLang="zh-TW" sz="1400" b="1" dirty="0" smtClean="0"/>
              <a:t>73</a:t>
            </a:r>
            <a:r>
              <a:rPr lang="zh-TW" altLang="en-US" sz="1400" b="1" dirty="0" smtClean="0"/>
              <a:t>年</a:t>
            </a:r>
            <a:r>
              <a:rPr lang="zh-TW" altLang="en-US" sz="1400" b="1" dirty="0"/>
              <a:t>完工　建物年齡</a:t>
            </a:r>
            <a:r>
              <a:rPr lang="zh-TW" altLang="en-US" sz="1400" b="1" dirty="0" smtClean="0"/>
              <a:t>：</a:t>
            </a:r>
            <a:r>
              <a:rPr lang="en-US" altLang="zh-TW" sz="1400" b="1" dirty="0" smtClean="0"/>
              <a:t>31</a:t>
            </a:r>
            <a:r>
              <a:rPr lang="zh-TW" altLang="en-US" sz="1400" b="1" dirty="0" smtClean="0"/>
              <a:t>年</a:t>
            </a:r>
            <a:endParaRPr lang="en-US" altLang="zh-TW" sz="1400" b="1" dirty="0"/>
          </a:p>
          <a:p>
            <a:r>
              <a:rPr lang="en-US" altLang="zh-TW" sz="1400" b="1" dirty="0" smtClean="0"/>
              <a:t>103</a:t>
            </a:r>
            <a:r>
              <a:rPr lang="zh-TW" altLang="en-US" sz="1400" b="1" dirty="0" smtClean="0"/>
              <a:t>年</a:t>
            </a:r>
            <a:r>
              <a:rPr lang="zh-TW" altLang="en-US" sz="1400" b="1" dirty="0"/>
              <a:t>完成結構補強</a:t>
            </a:r>
            <a:endParaRPr lang="en-US" altLang="zh-TW" sz="1400" b="1" dirty="0"/>
          </a:p>
        </p:txBody>
      </p:sp>
      <p:cxnSp>
        <p:nvCxnSpPr>
          <p:cNvPr id="31" name="直線單箭頭接點 30"/>
          <p:cNvCxnSpPr/>
          <p:nvPr/>
        </p:nvCxnSpPr>
        <p:spPr>
          <a:xfrm>
            <a:off x="6177136" y="1580697"/>
            <a:ext cx="1796638" cy="2877691"/>
          </a:xfrm>
          <a:prstGeom prst="straightConnector1">
            <a:avLst/>
          </a:prstGeom>
          <a:ln w="50800">
            <a:solidFill>
              <a:srgbClr val="00B0F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3" name="文字方塊 22"/>
          <p:cNvSpPr txBox="1"/>
          <p:nvPr/>
        </p:nvSpPr>
        <p:spPr>
          <a:xfrm rot="532861">
            <a:off x="6391963" y="5165534"/>
            <a:ext cx="983634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508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1400" b="1" dirty="0" smtClean="0"/>
              <a:t>學校正門</a:t>
            </a:r>
            <a:endParaRPr lang="en-US" altLang="zh-TW" sz="1400" b="1" dirty="0"/>
          </a:p>
        </p:txBody>
      </p:sp>
      <p:sp>
        <p:nvSpPr>
          <p:cNvPr id="25" name="矩形 24"/>
          <p:cNvSpPr/>
          <p:nvPr/>
        </p:nvSpPr>
        <p:spPr>
          <a:xfrm rot="17099728">
            <a:off x="8672671" y="4244580"/>
            <a:ext cx="626253" cy="1308629"/>
          </a:xfrm>
          <a:prstGeom prst="rect">
            <a:avLst/>
          </a:prstGeom>
          <a:noFill/>
          <a:ln w="635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矩形 31"/>
          <p:cNvSpPr/>
          <p:nvPr/>
        </p:nvSpPr>
        <p:spPr>
          <a:xfrm rot="17099728">
            <a:off x="6914495" y="5590368"/>
            <a:ext cx="474937" cy="673388"/>
          </a:xfrm>
          <a:prstGeom prst="rect">
            <a:avLst/>
          </a:prstGeom>
          <a:noFill/>
          <a:ln w="63500">
            <a:solidFill>
              <a:srgbClr val="92D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矩形 34"/>
          <p:cNvSpPr/>
          <p:nvPr/>
        </p:nvSpPr>
        <p:spPr>
          <a:xfrm rot="17099728">
            <a:off x="8737082" y="5367974"/>
            <a:ext cx="968654" cy="781730"/>
          </a:xfrm>
          <a:prstGeom prst="rect">
            <a:avLst/>
          </a:prstGeom>
          <a:noFill/>
          <a:ln w="635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矩形 36"/>
          <p:cNvSpPr/>
          <p:nvPr/>
        </p:nvSpPr>
        <p:spPr>
          <a:xfrm rot="17099728">
            <a:off x="8373700" y="5729823"/>
            <a:ext cx="626253" cy="1308629"/>
          </a:xfrm>
          <a:prstGeom prst="rect">
            <a:avLst/>
          </a:prstGeom>
          <a:noFill/>
          <a:ln w="63500">
            <a:solidFill>
              <a:schemeClr val="accent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38" name="直線單箭頭接點 37"/>
          <p:cNvCxnSpPr/>
          <p:nvPr/>
        </p:nvCxnSpPr>
        <p:spPr>
          <a:xfrm>
            <a:off x="8686826" y="1844824"/>
            <a:ext cx="214920" cy="2725493"/>
          </a:xfrm>
          <a:prstGeom prst="straightConnector1">
            <a:avLst/>
          </a:prstGeom>
          <a:solidFill>
            <a:srgbClr val="FFFF00"/>
          </a:solidFill>
          <a:ln w="50800">
            <a:solidFill>
              <a:schemeClr val="accent2">
                <a:lumMod val="75000"/>
              </a:schemeClr>
            </a:solidFill>
            <a:tailEnd type="triangle" w="med" len="med"/>
          </a:ln>
        </p:spPr>
      </p:cxnSp>
      <p:sp>
        <p:nvSpPr>
          <p:cNvPr id="40" name="文字方塊 39"/>
          <p:cNvSpPr txBox="1"/>
          <p:nvPr/>
        </p:nvSpPr>
        <p:spPr>
          <a:xfrm>
            <a:off x="7547999" y="679215"/>
            <a:ext cx="1797915" cy="11695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1400" b="1" dirty="0" smtClean="0"/>
              <a:t>教學大樓</a:t>
            </a:r>
            <a:r>
              <a:rPr lang="en-US" altLang="zh-TW" sz="1400" b="1" dirty="0" smtClean="0"/>
              <a:t>B</a:t>
            </a:r>
            <a:endParaRPr lang="en-US" altLang="zh-TW" sz="1400" b="1" dirty="0" smtClean="0"/>
          </a:p>
          <a:p>
            <a:r>
              <a:rPr lang="zh-TW" altLang="en-US" sz="1400" b="1" dirty="0" smtClean="0"/>
              <a:t>使用執照：有</a:t>
            </a:r>
            <a:endParaRPr lang="en-US" altLang="zh-TW" sz="1400" b="1" dirty="0" smtClean="0"/>
          </a:p>
          <a:p>
            <a:r>
              <a:rPr lang="en-US" altLang="zh-TW" sz="1400" b="1" dirty="0" smtClean="0"/>
              <a:t>88</a:t>
            </a:r>
            <a:r>
              <a:rPr lang="zh-TW" altLang="en-US" sz="1400" b="1" dirty="0" smtClean="0"/>
              <a:t>年</a:t>
            </a:r>
            <a:r>
              <a:rPr lang="zh-TW" altLang="en-US" sz="1400" b="1" dirty="0" smtClean="0"/>
              <a:t>完工　</a:t>
            </a:r>
            <a:endParaRPr lang="en-US" altLang="zh-TW" sz="1400" b="1" dirty="0" smtClean="0"/>
          </a:p>
          <a:p>
            <a:r>
              <a:rPr lang="zh-TW" altLang="en-US" sz="1400" b="1" dirty="0" smtClean="0"/>
              <a:t>建物年齡</a:t>
            </a:r>
            <a:r>
              <a:rPr lang="zh-TW" altLang="en-US" sz="1400" b="1" dirty="0" smtClean="0"/>
              <a:t>：</a:t>
            </a:r>
            <a:r>
              <a:rPr lang="en-US" altLang="zh-TW" sz="1400" b="1" dirty="0" smtClean="0"/>
              <a:t>16</a:t>
            </a:r>
            <a:r>
              <a:rPr lang="zh-TW" altLang="en-US" sz="1400" b="1" dirty="0" smtClean="0"/>
              <a:t>年</a:t>
            </a:r>
            <a:endParaRPr lang="en-US" altLang="zh-TW" sz="1400" b="1" dirty="0" smtClean="0"/>
          </a:p>
          <a:p>
            <a:r>
              <a:rPr lang="en-US" altLang="zh-TW" sz="1400" b="1" dirty="0" smtClean="0"/>
              <a:t>Is</a:t>
            </a:r>
            <a:r>
              <a:rPr lang="zh-TW" altLang="en-US" sz="1400" b="1" dirty="0" smtClean="0"/>
              <a:t>值</a:t>
            </a:r>
            <a:r>
              <a:rPr lang="en-US" altLang="zh-TW" sz="1400" b="1" dirty="0" smtClean="0"/>
              <a:t>=105.933</a:t>
            </a:r>
            <a:endParaRPr lang="en-US" altLang="zh-TW" sz="1400" b="1" dirty="0" smtClean="0"/>
          </a:p>
        </p:txBody>
      </p:sp>
      <p:sp>
        <p:nvSpPr>
          <p:cNvPr id="42" name="矩形 41"/>
          <p:cNvSpPr/>
          <p:nvPr/>
        </p:nvSpPr>
        <p:spPr>
          <a:xfrm rot="17099728">
            <a:off x="7159063" y="5304217"/>
            <a:ext cx="1583519" cy="467713"/>
          </a:xfrm>
          <a:prstGeom prst="rect">
            <a:avLst/>
          </a:prstGeom>
          <a:noFill/>
          <a:ln w="63500">
            <a:solidFill>
              <a:schemeClr val="accent6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4" name="直線單箭頭接點 43"/>
          <p:cNvCxnSpPr/>
          <p:nvPr/>
        </p:nvCxnSpPr>
        <p:spPr>
          <a:xfrm>
            <a:off x="6033120" y="3933056"/>
            <a:ext cx="1701323" cy="1575913"/>
          </a:xfrm>
          <a:prstGeom prst="straightConnector1">
            <a:avLst/>
          </a:prstGeom>
          <a:solidFill>
            <a:srgbClr val="FFFF00"/>
          </a:solidFill>
          <a:ln w="50800">
            <a:solidFill>
              <a:schemeClr val="accent6">
                <a:lumMod val="60000"/>
                <a:lumOff val="40000"/>
              </a:schemeClr>
            </a:solidFill>
            <a:tailEnd type="triangle" w="med" len="med"/>
          </a:ln>
        </p:spPr>
      </p:cxnSp>
      <p:sp>
        <p:nvSpPr>
          <p:cNvPr id="45" name="文字方塊 44"/>
          <p:cNvSpPr txBox="1"/>
          <p:nvPr/>
        </p:nvSpPr>
        <p:spPr>
          <a:xfrm>
            <a:off x="4235205" y="3123558"/>
            <a:ext cx="1797915" cy="11695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508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1400" b="1" dirty="0" smtClean="0"/>
              <a:t>教學大樓</a:t>
            </a:r>
            <a:r>
              <a:rPr lang="en-US" altLang="zh-TW" sz="1400" b="1" dirty="0" smtClean="0"/>
              <a:t>C</a:t>
            </a:r>
            <a:endParaRPr lang="en-US" altLang="zh-TW" sz="1400" b="1" dirty="0" smtClean="0"/>
          </a:p>
          <a:p>
            <a:r>
              <a:rPr lang="zh-TW" altLang="en-US" sz="1400" b="1" dirty="0" smtClean="0"/>
              <a:t>使用執照：有</a:t>
            </a:r>
            <a:endParaRPr lang="en-US" altLang="zh-TW" sz="1400" b="1" dirty="0" smtClean="0"/>
          </a:p>
          <a:p>
            <a:r>
              <a:rPr lang="en-US" altLang="zh-TW" sz="1400" b="1" dirty="0" smtClean="0"/>
              <a:t>88</a:t>
            </a:r>
            <a:r>
              <a:rPr lang="zh-TW" altLang="en-US" sz="1400" b="1" dirty="0" smtClean="0"/>
              <a:t>年</a:t>
            </a:r>
            <a:r>
              <a:rPr lang="zh-TW" altLang="en-US" sz="1400" b="1" dirty="0" smtClean="0"/>
              <a:t>完工　</a:t>
            </a:r>
            <a:endParaRPr lang="en-US" altLang="zh-TW" sz="1400" b="1" dirty="0" smtClean="0"/>
          </a:p>
          <a:p>
            <a:r>
              <a:rPr lang="zh-TW" altLang="en-US" sz="1400" b="1" dirty="0" smtClean="0"/>
              <a:t>建物年齡</a:t>
            </a:r>
            <a:r>
              <a:rPr lang="zh-TW" altLang="en-US" sz="1400" b="1" dirty="0" smtClean="0"/>
              <a:t>：</a:t>
            </a:r>
            <a:r>
              <a:rPr lang="en-US" altLang="zh-TW" sz="1400" b="1" dirty="0" smtClean="0"/>
              <a:t>16</a:t>
            </a:r>
            <a:r>
              <a:rPr lang="zh-TW" altLang="en-US" sz="1400" b="1" dirty="0" smtClean="0"/>
              <a:t>年</a:t>
            </a:r>
            <a:endParaRPr lang="en-US" altLang="zh-TW" sz="1400" b="1" dirty="0" smtClean="0"/>
          </a:p>
          <a:p>
            <a:r>
              <a:rPr lang="en-US" altLang="zh-TW" sz="1400" b="1" dirty="0" smtClean="0"/>
              <a:t>Is</a:t>
            </a:r>
            <a:r>
              <a:rPr lang="zh-TW" altLang="en-US" sz="1400" b="1" dirty="0" smtClean="0"/>
              <a:t>值</a:t>
            </a:r>
            <a:r>
              <a:rPr lang="en-US" altLang="zh-TW" sz="1400" b="1" dirty="0" smtClean="0"/>
              <a:t>=131.775</a:t>
            </a:r>
            <a:endParaRPr lang="en-US" altLang="zh-TW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179232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</TotalTime>
  <Words>57</Words>
  <Application>Microsoft Office PowerPoint</Application>
  <PresentationFormat>A4 紙張 (210x297 公釐)</PresentationFormat>
  <Paragraphs>25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曾秉揚</dc:creator>
  <cp:lastModifiedBy>user</cp:lastModifiedBy>
  <cp:revision>64</cp:revision>
  <cp:lastPrinted>2015-04-08T02:48:20Z</cp:lastPrinted>
  <dcterms:created xsi:type="dcterms:W3CDTF">2015-03-23T09:41:00Z</dcterms:created>
  <dcterms:modified xsi:type="dcterms:W3CDTF">2015-04-08T07:11:03Z</dcterms:modified>
</cp:coreProperties>
</file>