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57" r:id="rId3"/>
    <p:sldId id="258" r:id="rId4"/>
    <p:sldId id="259" r:id="rId5"/>
    <p:sldId id="260" r:id="rId6"/>
    <p:sldId id="261" r:id="rId7"/>
    <p:sldId id="262" r:id="rId8"/>
    <p:sldId id="263" r:id="rId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9FBBBA4-4BD8-4006-B3BD-050D3FE2476F}"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879449285"/>
      </p:ext>
    </p:extLst>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B42683D-4DCB-451E-B0AE-7686036A2EE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4172641130"/>
      </p:ext>
    </p:extLst>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3640E63-9515-486D-BF5A-5740927D16A7}"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494301301"/>
      </p:ext>
    </p:extLst>
  </p:cSld>
  <p:clrMapOvr>
    <a:masterClrMapping/>
  </p:clrMapOvr>
  <p:transition spd="slow">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1AD5286-5AAF-4BDE-8481-E2E5130650D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096147401"/>
      </p:ext>
    </p:extLst>
  </p:cSld>
  <p:clrMapOvr>
    <a:masterClrMapping/>
  </p:clrMapOvr>
  <p:transition spd="slow">
    <p:circl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9FBBBA4-4BD8-4006-B3BD-050D3FE2476F}"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4264388917"/>
      </p:ext>
    </p:extLst>
  </p:cSld>
  <p:clrMapOvr>
    <a:masterClrMapping/>
  </p:clrMapOvr>
  <p:transition spd="slow">
    <p:circl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D39B14E-9632-4320-9897-84E4C7EA194F}"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389008112"/>
      </p:ext>
    </p:extLst>
  </p:cSld>
  <p:clrMapOvr>
    <a:masterClrMapping/>
  </p:clrMapOvr>
  <p:transition spd="slow">
    <p:circl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E317E8-778F-42F6-8DE2-A4B173D74B2A}"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973338024"/>
      </p:ext>
    </p:extLst>
  </p:cSld>
  <p:clrMapOvr>
    <a:masterClrMapping/>
  </p:clrMapOvr>
  <p:transition spd="slow">
    <p:circl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03A220-41E8-46E9-A681-CF9F6B50E4E2}"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216306843"/>
      </p:ext>
    </p:extLst>
  </p:cSld>
  <p:clrMapOvr>
    <a:masterClrMapping/>
  </p:clrMapOvr>
  <p:transition spd="slow">
    <p:circl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6A26B86-F353-4C0C-8862-F2AD4FB9DF0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940515396"/>
      </p:ext>
    </p:extLst>
  </p:cSld>
  <p:clrMapOvr>
    <a:masterClrMapping/>
  </p:clrMapOvr>
  <p:transition spd="slow">
    <p:circl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BA88BAF-6DE2-4D34-8AAD-92B1CA0C3228}"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200706762"/>
      </p:ext>
    </p:extLst>
  </p:cSld>
  <p:clrMapOvr>
    <a:masterClrMapping/>
  </p:clrMapOvr>
  <p:transition spd="slow">
    <p:circl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89BB6CA-AE65-4338-AA9E-03BF92048DE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648220801"/>
      </p:ext>
    </p:extLst>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D39B14E-9632-4320-9897-84E4C7EA194F}"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942873281"/>
      </p:ext>
    </p:extLst>
  </p:cSld>
  <p:clrMapOvr>
    <a:masterClrMapping/>
  </p:clrMapOvr>
  <p:transition spd="slow">
    <p:circl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95C34-0743-4B35-B820-7F1FED7DDC4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658112980"/>
      </p:ext>
    </p:extLst>
  </p:cSld>
  <p:clrMapOvr>
    <a:masterClrMapping/>
  </p:clrMapOvr>
  <p:transition spd="slow">
    <p:circl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077D74-85F7-4BDE-A538-59E4C2999ED7}"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4006938520"/>
      </p:ext>
    </p:extLst>
  </p:cSld>
  <p:clrMapOvr>
    <a:masterClrMapping/>
  </p:clrMapOvr>
  <p:transition spd="slow">
    <p:circl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B42683D-4DCB-451E-B0AE-7686036A2EE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377134726"/>
      </p:ext>
    </p:extLst>
  </p:cSld>
  <p:clrMapOvr>
    <a:masterClrMapping/>
  </p:clrMapOvr>
  <p:transition spd="slow">
    <p:circl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3640E63-9515-486D-BF5A-5740927D16A7}"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580978603"/>
      </p:ext>
    </p:extLst>
  </p:cSld>
  <p:clrMapOvr>
    <a:masterClrMapping/>
  </p:clrMapOvr>
  <p:transition spd="slow">
    <p:circl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1AD5286-5AAF-4BDE-8481-E2E5130650D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216529207"/>
      </p:ext>
    </p:extLst>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E317E8-778F-42F6-8DE2-A4B173D74B2A}"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874980234"/>
      </p:ext>
    </p:extLst>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03A220-41E8-46E9-A681-CF9F6B50E4E2}"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046880725"/>
      </p:ext>
    </p:extLst>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6A26B86-F353-4C0C-8862-F2AD4FB9DF0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653187894"/>
      </p:ext>
    </p:extLst>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BA88BAF-6DE2-4D34-8AAD-92B1CA0C3228}"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640359036"/>
      </p:ext>
    </p:extLst>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89BB6CA-AE65-4338-AA9E-03BF92048DEC}"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042011310"/>
      </p:ext>
    </p:extLst>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95C34-0743-4B35-B820-7F1FED7DDC43}"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942713051"/>
      </p:ext>
    </p:extLst>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077D74-85F7-4BDE-A538-59E4C2999ED7}" type="slidenum">
              <a:rPr lang="en-US" altLang="zh-TW">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586818741"/>
      </p:ext>
    </p:extLst>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kumimoji="1" lang="en-US" altLang="zh-TW">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kumimoji="1" lang="en-US" altLang="zh-TW">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A8C8BE77-D06A-413D-93CB-4AD53BEB1C14}" type="slidenum">
              <a:rPr kumimoji="1" lang="en-US" altLang="zh-TW">
                <a:solidFill>
                  <a:srgbClr val="000000"/>
                </a:solidFill>
              </a:rPr>
              <a:pPr fontAlgn="base">
                <a:spcBef>
                  <a:spcPct val="0"/>
                </a:spcBef>
                <a:spcAft>
                  <a:spcPct val="0"/>
                </a:spcAft>
                <a:defRPr/>
              </a:pPr>
              <a:t>‹#›</a:t>
            </a:fld>
            <a:endParaRPr kumimoji="1" lang="en-US" altLang="zh-TW">
              <a:solidFill>
                <a:srgbClr val="000000"/>
              </a:solidFill>
            </a:endParaRPr>
          </a:p>
        </p:txBody>
      </p:sp>
      <p:pic>
        <p:nvPicPr>
          <p:cNvPr id="1031" name="Picture 7" descr="圖片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65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circle/>
  </p:transition>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kumimoji="1" lang="en-US" altLang="zh-TW">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kumimoji="1" lang="en-US" altLang="zh-TW">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A8C8BE77-D06A-413D-93CB-4AD53BEB1C14}" type="slidenum">
              <a:rPr kumimoji="1" lang="en-US" altLang="zh-TW">
                <a:solidFill>
                  <a:srgbClr val="000000"/>
                </a:solidFill>
              </a:rPr>
              <a:pPr fontAlgn="base">
                <a:spcBef>
                  <a:spcPct val="0"/>
                </a:spcBef>
                <a:spcAft>
                  <a:spcPct val="0"/>
                </a:spcAft>
                <a:defRPr/>
              </a:pPr>
              <a:t>‹#›</a:t>
            </a:fld>
            <a:endParaRPr kumimoji="1" lang="en-US" altLang="zh-TW">
              <a:solidFill>
                <a:srgbClr val="000000"/>
              </a:solidFill>
            </a:endParaRPr>
          </a:p>
        </p:txBody>
      </p:sp>
      <p:pic>
        <p:nvPicPr>
          <p:cNvPr id="1031" name="Picture 7" descr="圖片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335689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slow">
    <p:circle/>
  </p:transition>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395288" y="1700213"/>
            <a:ext cx="8353425" cy="2376487"/>
          </a:xfrm>
        </p:spPr>
        <p:txBody>
          <a:bodyPr/>
          <a:lstStyle/>
          <a:p>
            <a:pPr eaLnBrk="1" hangingPunct="1"/>
            <a:r>
              <a:rPr lang="zh-TW" altLang="en-US" sz="4800" b="1" dirty="0" smtClean="0">
                <a:solidFill>
                  <a:srgbClr val="0000CC"/>
                </a:solidFill>
                <a:ea typeface="華康隸書體W5(P)" pitchFamily="66" charset="-120"/>
              </a:rPr>
              <a:t>北投國中</a:t>
            </a:r>
            <a:r>
              <a:rPr lang="en-US" altLang="zh-TW" sz="4800" b="1" dirty="0" smtClean="0">
                <a:solidFill>
                  <a:srgbClr val="0000CC"/>
                </a:solidFill>
                <a:latin typeface="Times New Roman" pitchFamily="18" charset="0"/>
                <a:ea typeface="華康隸書體W5(P)" pitchFamily="66" charset="-120"/>
                <a:cs typeface="Times New Roman" pitchFamily="18" charset="0"/>
              </a:rPr>
              <a:t>104</a:t>
            </a:r>
            <a:r>
              <a:rPr lang="zh-TW" altLang="en-US" sz="4800" b="1" dirty="0" smtClean="0">
                <a:solidFill>
                  <a:srgbClr val="0000CC"/>
                </a:solidFill>
                <a:ea typeface="華康隸書體W5(P)" pitchFamily="66" charset="-120"/>
              </a:rPr>
              <a:t>學年度第一學期期末校務說明會</a:t>
            </a:r>
          </a:p>
        </p:txBody>
      </p:sp>
      <p:sp>
        <p:nvSpPr>
          <p:cNvPr id="2051" name="Rectangle 3"/>
          <p:cNvSpPr>
            <a:spLocks noGrp="1" noChangeArrowheads="1"/>
          </p:cNvSpPr>
          <p:nvPr>
            <p:ph type="body" idx="4294967295"/>
          </p:nvPr>
        </p:nvSpPr>
        <p:spPr>
          <a:xfrm>
            <a:off x="468313" y="4437063"/>
            <a:ext cx="8229600" cy="825500"/>
          </a:xfrm>
        </p:spPr>
        <p:txBody>
          <a:bodyPr/>
          <a:lstStyle/>
          <a:p>
            <a:pPr algn="ctr" eaLnBrk="1" hangingPunct="1">
              <a:buFontTx/>
              <a:buNone/>
            </a:pPr>
            <a:r>
              <a:rPr lang="en-US" altLang="zh-TW" b="1" dirty="0" smtClean="0">
                <a:solidFill>
                  <a:srgbClr val="990099"/>
                </a:solidFill>
                <a:latin typeface="Times New Roman" pitchFamily="18" charset="0"/>
                <a:ea typeface="標楷體" pitchFamily="65" charset="-120"/>
                <a:cs typeface="Times New Roman" pitchFamily="18" charset="0"/>
              </a:rPr>
              <a:t>105.1.20</a:t>
            </a:r>
          </a:p>
        </p:txBody>
      </p:sp>
      <p:sp>
        <p:nvSpPr>
          <p:cNvPr id="2052"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5BE82705-DD08-4B4C-802F-93C6ADC6521E}" type="slidenum">
              <a:rPr lang="en-US" altLang="zh-TW" smtClean="0">
                <a:solidFill>
                  <a:srgbClr val="000000"/>
                </a:solidFill>
              </a:rPr>
              <a:pPr eaLnBrk="1" hangingPunct="1"/>
              <a:t>1</a:t>
            </a:fld>
            <a:endParaRPr lang="en-US" altLang="zh-TW" smtClean="0">
              <a:solidFill>
                <a:srgbClr val="000000"/>
              </a:solidFill>
            </a:endParaRPr>
          </a:p>
        </p:txBody>
      </p:sp>
    </p:spTree>
    <p:extLst>
      <p:ext uri="{BB962C8B-B14F-4D97-AF65-F5344CB8AC3E}">
        <p14:creationId xmlns:p14="http://schemas.microsoft.com/office/powerpoint/2010/main" val="3528127518"/>
      </p:ext>
    </p:extLst>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a:ea typeface="標楷體" pitchFamily="65" charset="-120"/>
              </a:rPr>
              <a:t>提案一</a:t>
            </a:r>
            <a:endParaRPr lang="en-US" altLang="zh-TW" sz="3600" b="1" u="sng" dirty="0">
              <a:ea typeface="標楷體" pitchFamily="65" charset="-120"/>
            </a:endParaRPr>
          </a:p>
          <a:p>
            <a:pPr lvl="1" eaLnBrk="1" hangingPunct="1">
              <a:buFont typeface="Wingdings" panose="05000000000000000000" pitchFamily="2" charset="2"/>
              <a:buChar char="Ø"/>
            </a:pPr>
            <a:r>
              <a:rPr lang="zh-TW" altLang="zh-TW" sz="3200" dirty="0" smtClean="0">
                <a:latin typeface="標楷體" panose="03000509000000000000" pitchFamily="65" charset="-120"/>
                <a:ea typeface="標楷體" panose="03000509000000000000" pitchFamily="65" charset="-120"/>
              </a:rPr>
              <a:t>案由：</a:t>
            </a:r>
            <a:r>
              <a:rPr lang="zh-TW" altLang="zh-TW" sz="3200" dirty="0">
                <a:latin typeface="標楷體" panose="03000509000000000000" pitchFamily="65" charset="-120"/>
                <a:ea typeface="標楷體" panose="03000509000000000000" pitchFamily="65" charset="-120"/>
              </a:rPr>
              <a:t>為本校</a:t>
            </a:r>
            <a:r>
              <a:rPr lang="en-US" altLang="zh-TW" sz="3200" dirty="0">
                <a:latin typeface="標楷體" panose="03000509000000000000" pitchFamily="65" charset="-120"/>
                <a:ea typeface="標楷體" panose="03000509000000000000" pitchFamily="65" charset="-120"/>
              </a:rPr>
              <a:t>106</a:t>
            </a:r>
            <a:r>
              <a:rPr lang="zh-TW" altLang="zh-TW" sz="3200" dirty="0">
                <a:latin typeface="標楷體" panose="03000509000000000000" pitchFamily="65" charset="-120"/>
                <a:ea typeface="標楷體" panose="03000509000000000000" pitchFamily="65" charset="-120"/>
              </a:rPr>
              <a:t>年至</a:t>
            </a:r>
            <a:r>
              <a:rPr lang="en-US" altLang="zh-TW" sz="3200" dirty="0">
                <a:latin typeface="標楷體" panose="03000509000000000000" pitchFamily="65" charset="-120"/>
                <a:ea typeface="標楷體" panose="03000509000000000000" pitchFamily="65" charset="-120"/>
              </a:rPr>
              <a:t>110</a:t>
            </a:r>
            <a:r>
              <a:rPr lang="zh-TW" altLang="zh-TW" sz="3200" dirty="0">
                <a:latin typeface="標楷體" panose="03000509000000000000" pitchFamily="65" charset="-120"/>
                <a:ea typeface="標楷體" panose="03000509000000000000" pitchFamily="65" charset="-120"/>
              </a:rPr>
              <a:t>年中長程教育發展計畫，提請討論</a:t>
            </a:r>
            <a:r>
              <a:rPr lang="zh-TW" altLang="zh-TW" sz="3200" dirty="0" smtClean="0"/>
              <a:t>。</a:t>
            </a:r>
            <a:endParaRPr lang="en-US" altLang="zh-TW" sz="3200" dirty="0"/>
          </a:p>
          <a:p>
            <a:pPr lvl="1" eaLnBrk="1" hangingPunct="1">
              <a:buFont typeface="Wingdings" panose="05000000000000000000" pitchFamily="2" charset="2"/>
              <a:buChar char="Ø"/>
            </a:pPr>
            <a:r>
              <a:rPr lang="zh-TW" altLang="en-US" sz="3200" dirty="0" smtClean="0">
                <a:ea typeface="標楷體" pitchFamily="65" charset="-120"/>
              </a:rPr>
              <a:t>提案單位：</a:t>
            </a:r>
            <a:r>
              <a:rPr lang="zh-TW" altLang="en-US" sz="3200" dirty="0">
                <a:ea typeface="標楷體" pitchFamily="65" charset="-120"/>
              </a:rPr>
              <a:t>總務</a:t>
            </a:r>
            <a:r>
              <a:rPr lang="zh-TW" altLang="en-US" sz="3200" dirty="0" smtClean="0">
                <a:ea typeface="標楷體" pitchFamily="65" charset="-120"/>
              </a:rPr>
              <a:t>處</a:t>
            </a:r>
            <a:endParaRPr lang="en-US" altLang="zh-TW" sz="3200" dirty="0" smtClean="0">
              <a:ea typeface="標楷體" pitchFamily="65" charset="-120"/>
            </a:endParaRPr>
          </a:p>
          <a:p>
            <a:pPr lvl="1" eaLnBrk="1" hangingPunct="1">
              <a:buFont typeface="Wingdings" panose="05000000000000000000" pitchFamily="2" charset="2"/>
              <a:buChar char="Ø"/>
            </a:pPr>
            <a:r>
              <a:rPr lang="zh-TW" altLang="en-US" sz="3200" dirty="0" smtClean="0">
                <a:ea typeface="標楷體" pitchFamily="65" charset="-120"/>
              </a:rPr>
              <a:t>決議：無異議通過</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2</a:t>
            </a:fld>
            <a:endParaRPr lang="en-US" altLang="zh-TW" smtClean="0">
              <a:solidFill>
                <a:srgbClr val="000000"/>
              </a:solidFill>
            </a:endParaRPr>
          </a:p>
        </p:txBody>
      </p:sp>
    </p:spTree>
    <p:extLst>
      <p:ext uri="{BB962C8B-B14F-4D97-AF65-F5344CB8AC3E}">
        <p14:creationId xmlns:p14="http://schemas.microsoft.com/office/powerpoint/2010/main" val="161612787"/>
      </p:ext>
    </p:extLst>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smtClean="0">
                <a:ea typeface="標楷體" pitchFamily="65" charset="-120"/>
              </a:rPr>
              <a:t>提案二</a:t>
            </a:r>
            <a:endParaRPr lang="en-US" altLang="zh-TW" sz="3600" b="1" u="sng" dirty="0" smtClean="0">
              <a:ea typeface="標楷體" pitchFamily="65" charset="-120"/>
            </a:endParaRPr>
          </a:p>
          <a:p>
            <a:pPr lvl="1" eaLnBrk="1" hangingPunct="1">
              <a:buFont typeface="Wingdings" panose="05000000000000000000" pitchFamily="2" charset="2"/>
              <a:buChar char="Ø"/>
            </a:pPr>
            <a:r>
              <a:rPr lang="zh-TW" altLang="zh-TW" sz="3200" dirty="0" smtClean="0">
                <a:latin typeface="標楷體" panose="03000509000000000000" pitchFamily="65" charset="-120"/>
                <a:ea typeface="標楷體" panose="03000509000000000000" pitchFamily="65" charset="-120"/>
              </a:rPr>
              <a:t>案由：</a:t>
            </a:r>
            <a:r>
              <a:rPr lang="zh-TW" altLang="zh-TW" sz="3200" dirty="0">
                <a:latin typeface="標楷體" panose="03000509000000000000" pitchFamily="65" charset="-120"/>
                <a:ea typeface="標楷體" panose="03000509000000000000" pitchFamily="65" charset="-120"/>
              </a:rPr>
              <a:t>請通過</a:t>
            </a:r>
            <a:r>
              <a:rPr lang="en-US" altLang="zh-TW" sz="3200" dirty="0">
                <a:latin typeface="標楷體" panose="03000509000000000000" pitchFamily="65" charset="-120"/>
                <a:ea typeface="標楷體" panose="03000509000000000000" pitchFamily="65" charset="-120"/>
              </a:rPr>
              <a:t>105</a:t>
            </a:r>
            <a:r>
              <a:rPr lang="zh-TW" altLang="zh-TW" sz="3200" dirty="0">
                <a:latin typeface="標楷體" panose="03000509000000000000" pitchFamily="65" charset="-120"/>
                <a:ea typeface="標楷體" panose="03000509000000000000" pitchFamily="65" charset="-120"/>
              </a:rPr>
              <a:t>學年繼續辦理臺北市教學輔導教師方案暨教育部教師專業發展評鑑方案乙案</a:t>
            </a:r>
            <a:r>
              <a:rPr lang="zh-TW" altLang="zh-TW" sz="3200" dirty="0" smtClean="0"/>
              <a:t>。</a:t>
            </a:r>
            <a:endParaRPr lang="en-US" altLang="zh-TW" sz="3200" dirty="0"/>
          </a:p>
          <a:p>
            <a:pPr lvl="1" eaLnBrk="1" hangingPunct="1">
              <a:buFont typeface="Wingdings" panose="05000000000000000000" pitchFamily="2" charset="2"/>
              <a:buChar char="Ø"/>
            </a:pPr>
            <a:r>
              <a:rPr lang="zh-TW" altLang="en-US" sz="3200" dirty="0" smtClean="0">
                <a:ea typeface="標楷體" pitchFamily="65" charset="-120"/>
              </a:rPr>
              <a:t>提案單位：教務處</a:t>
            </a:r>
            <a:endParaRPr lang="en-US" altLang="zh-TW" sz="3200" dirty="0" smtClean="0">
              <a:ea typeface="標楷體" pitchFamily="65" charset="-120"/>
            </a:endParaRPr>
          </a:p>
          <a:p>
            <a:pPr lvl="1" eaLnBrk="1" hangingPunct="1">
              <a:buFont typeface="Wingdings" panose="05000000000000000000" pitchFamily="2" charset="2"/>
              <a:buChar char="Ø"/>
            </a:pPr>
            <a:r>
              <a:rPr lang="zh-TW" altLang="en-US" sz="3200" dirty="0" smtClean="0">
                <a:ea typeface="標楷體" pitchFamily="65" charset="-120"/>
              </a:rPr>
              <a:t>決議：無異議通過</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3</a:t>
            </a:fld>
            <a:endParaRPr lang="en-US" altLang="zh-TW" smtClean="0">
              <a:solidFill>
                <a:srgbClr val="000000"/>
              </a:solidFill>
            </a:endParaRPr>
          </a:p>
        </p:txBody>
      </p:sp>
    </p:spTree>
    <p:extLst>
      <p:ext uri="{BB962C8B-B14F-4D97-AF65-F5344CB8AC3E}">
        <p14:creationId xmlns:p14="http://schemas.microsoft.com/office/powerpoint/2010/main" val="957384311"/>
      </p:ext>
    </p:extLst>
  </p:cSld>
  <p:clrMapOvr>
    <a:masterClrMapping/>
  </p:clrMapOvr>
  <p:transition spd="slow">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smtClean="0">
                <a:ea typeface="標楷體" pitchFamily="65" charset="-120"/>
              </a:rPr>
              <a:t>提案三</a:t>
            </a:r>
            <a:endParaRPr lang="en-US" altLang="zh-TW" sz="3600" b="1" u="sng" dirty="0">
              <a:ea typeface="標楷體" pitchFamily="65" charset="-120"/>
            </a:endParaRPr>
          </a:p>
          <a:p>
            <a:pPr lvl="1" eaLnBrk="1" hangingPunct="1">
              <a:buFont typeface="Wingdings" panose="05000000000000000000" pitchFamily="2" charset="2"/>
              <a:buChar char="Ø"/>
            </a:pPr>
            <a:r>
              <a:rPr lang="zh-TW" altLang="zh-TW" sz="3200" dirty="0" smtClean="0">
                <a:latin typeface="標楷體" panose="03000509000000000000" pitchFamily="65" charset="-120"/>
                <a:ea typeface="標楷體" panose="03000509000000000000" pitchFamily="65" charset="-120"/>
              </a:rPr>
              <a:t>案由：</a:t>
            </a:r>
            <a:r>
              <a:rPr lang="zh-TW" altLang="zh-TW" sz="3200" dirty="0">
                <a:latin typeface="標楷體" panose="03000509000000000000" pitchFamily="65" charset="-120"/>
                <a:ea typeface="標楷體" panose="03000509000000000000" pitchFamily="65" charset="-120"/>
              </a:rPr>
              <a:t>為修訂「臺北市立北投國民中學考試規則」第二條、第三條，及新增註解乙案，提請討論</a:t>
            </a:r>
            <a:r>
              <a:rPr lang="zh-TW" altLang="zh-TW" sz="3200" dirty="0" smtClean="0"/>
              <a:t>。</a:t>
            </a:r>
            <a:endParaRPr lang="en-US" altLang="zh-TW" sz="3200" dirty="0"/>
          </a:p>
          <a:p>
            <a:pPr lvl="1" eaLnBrk="1" hangingPunct="1">
              <a:buFont typeface="Wingdings" panose="05000000000000000000" pitchFamily="2" charset="2"/>
              <a:buChar char="Ø"/>
            </a:pPr>
            <a:r>
              <a:rPr lang="zh-TW" altLang="en-US" sz="3200" dirty="0" smtClean="0">
                <a:ea typeface="標楷體" pitchFamily="65" charset="-120"/>
              </a:rPr>
              <a:t>提案單位：教務處</a:t>
            </a:r>
            <a:endParaRPr lang="en-US" altLang="zh-TW" sz="3200" dirty="0" smtClean="0">
              <a:ea typeface="標楷體" pitchFamily="65" charset="-120"/>
            </a:endParaRPr>
          </a:p>
          <a:p>
            <a:pPr lvl="1" eaLnBrk="1" hangingPunct="1">
              <a:buFont typeface="Wingdings" panose="05000000000000000000" pitchFamily="2" charset="2"/>
              <a:buChar char="Ø"/>
            </a:pPr>
            <a:r>
              <a:rPr lang="zh-TW" altLang="en-US" sz="3200" dirty="0" smtClean="0">
                <a:ea typeface="標楷體" pitchFamily="65" charset="-120"/>
              </a:rPr>
              <a:t>決議：無異議通過</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4</a:t>
            </a:fld>
            <a:endParaRPr lang="en-US" altLang="zh-TW" smtClean="0">
              <a:solidFill>
                <a:srgbClr val="000000"/>
              </a:solidFill>
            </a:endParaRPr>
          </a:p>
        </p:txBody>
      </p:sp>
    </p:spTree>
    <p:extLst>
      <p:ext uri="{BB962C8B-B14F-4D97-AF65-F5344CB8AC3E}">
        <p14:creationId xmlns:p14="http://schemas.microsoft.com/office/powerpoint/2010/main" val="326069231"/>
      </p:ext>
    </p:extLst>
  </p:cSld>
  <p:clrMapOvr>
    <a:masterClrMapping/>
  </p:clrMapOvr>
  <p:transition spd="slow">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smtClean="0">
                <a:ea typeface="標楷體" pitchFamily="65" charset="-120"/>
              </a:rPr>
              <a:t>提案四</a:t>
            </a:r>
            <a:endParaRPr lang="en-US" altLang="zh-TW" sz="3600" b="1" u="sng" dirty="0">
              <a:ea typeface="標楷體" pitchFamily="65" charset="-120"/>
            </a:endParaRPr>
          </a:p>
          <a:p>
            <a:pPr lvl="1" eaLnBrk="1" hangingPunct="1">
              <a:buFont typeface="Wingdings" panose="05000000000000000000" pitchFamily="2" charset="2"/>
              <a:buChar char="Ø"/>
            </a:pPr>
            <a:r>
              <a:rPr lang="zh-TW" altLang="zh-TW" sz="3200" dirty="0" smtClean="0">
                <a:latin typeface="標楷體" panose="03000509000000000000" pitchFamily="65" charset="-120"/>
                <a:ea typeface="標楷體" panose="03000509000000000000" pitchFamily="65" charset="-120"/>
              </a:rPr>
              <a:t>案由：</a:t>
            </a:r>
            <a:r>
              <a:rPr lang="zh-TW" altLang="zh-TW" sz="3200" dirty="0">
                <a:latin typeface="標楷體" panose="03000509000000000000" pitchFamily="65" charset="-120"/>
                <a:ea typeface="標楷體" panose="03000509000000000000" pitchFamily="65" charset="-120"/>
              </a:rPr>
              <a:t>為增修「臺北市立北投國民中學學生獎懲實施要點」第</a:t>
            </a:r>
            <a:r>
              <a:rPr lang="en-US" altLang="zh-TW" sz="3200" dirty="0">
                <a:latin typeface="標楷體" panose="03000509000000000000" pitchFamily="65" charset="-120"/>
                <a:ea typeface="標楷體" panose="03000509000000000000" pitchFamily="65" charset="-120"/>
              </a:rPr>
              <a:t>19</a:t>
            </a:r>
            <a:r>
              <a:rPr lang="zh-TW" altLang="zh-TW" sz="3200" dirty="0">
                <a:latin typeface="標楷體" panose="03000509000000000000" pitchFamily="65" charset="-120"/>
                <a:ea typeface="標楷體" panose="03000509000000000000" pitchFamily="65" charset="-120"/>
              </a:rPr>
              <a:t>條乙案，提請討論</a:t>
            </a:r>
            <a:r>
              <a:rPr lang="zh-TW" altLang="zh-TW" sz="3200" dirty="0" smtClean="0"/>
              <a:t>。</a:t>
            </a:r>
            <a:endParaRPr lang="en-US" altLang="zh-TW" sz="3200" dirty="0"/>
          </a:p>
          <a:p>
            <a:pPr lvl="1" eaLnBrk="1" hangingPunct="1">
              <a:buFont typeface="Wingdings" panose="05000000000000000000" pitchFamily="2" charset="2"/>
              <a:buChar char="Ø"/>
            </a:pPr>
            <a:r>
              <a:rPr lang="zh-TW" altLang="en-US" sz="3200" dirty="0" smtClean="0">
                <a:ea typeface="標楷體" pitchFamily="65" charset="-120"/>
              </a:rPr>
              <a:t>提案單位：學務處</a:t>
            </a:r>
            <a:endParaRPr lang="en-US" altLang="zh-TW" sz="3200" dirty="0" smtClean="0">
              <a:ea typeface="標楷體" pitchFamily="65" charset="-120"/>
            </a:endParaRPr>
          </a:p>
          <a:p>
            <a:pPr lvl="1" eaLnBrk="1" hangingPunct="1">
              <a:buFont typeface="Wingdings" panose="05000000000000000000" pitchFamily="2" charset="2"/>
              <a:buChar char="Ø"/>
            </a:pPr>
            <a:r>
              <a:rPr lang="zh-TW" altLang="en-US" sz="3200" dirty="0" smtClean="0">
                <a:ea typeface="標楷體" pitchFamily="65" charset="-120"/>
              </a:rPr>
              <a:t>決議：無異議通過</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5</a:t>
            </a:fld>
            <a:endParaRPr lang="en-US" altLang="zh-TW" smtClean="0">
              <a:solidFill>
                <a:srgbClr val="000000"/>
              </a:solidFill>
            </a:endParaRPr>
          </a:p>
        </p:txBody>
      </p:sp>
    </p:spTree>
    <p:extLst>
      <p:ext uri="{BB962C8B-B14F-4D97-AF65-F5344CB8AC3E}">
        <p14:creationId xmlns:p14="http://schemas.microsoft.com/office/powerpoint/2010/main" val="3472796255"/>
      </p:ext>
    </p:extLst>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smtClean="0">
                <a:ea typeface="標楷體" pitchFamily="65" charset="-120"/>
              </a:rPr>
              <a:t>提案五</a:t>
            </a:r>
            <a:endParaRPr lang="en-US" altLang="zh-TW" sz="3600" b="1" u="sng" dirty="0">
              <a:ea typeface="標楷體" pitchFamily="65" charset="-120"/>
            </a:endParaRPr>
          </a:p>
          <a:p>
            <a:pPr lvl="1" eaLnBrk="1" hangingPunct="1">
              <a:buFont typeface="Wingdings" panose="05000000000000000000" pitchFamily="2" charset="2"/>
              <a:buChar char="Ø"/>
            </a:pPr>
            <a:r>
              <a:rPr lang="zh-TW" altLang="zh-TW" sz="2000" dirty="0" smtClean="0">
                <a:latin typeface="標楷體" panose="03000509000000000000" pitchFamily="65" charset="-120"/>
                <a:ea typeface="標楷體" panose="03000509000000000000" pitchFamily="65" charset="-120"/>
              </a:rPr>
              <a:t>案由：</a:t>
            </a:r>
            <a:r>
              <a:rPr lang="zh-TW" altLang="zh-TW" sz="2000" dirty="0">
                <a:latin typeface="標楷體" panose="03000509000000000000" pitchFamily="65" charset="-120"/>
                <a:ea typeface="標楷體" panose="03000509000000000000" pitchFamily="65" charset="-120"/>
              </a:rPr>
              <a:t>為修訂「臺北市立北投國民中學導師遴聘辦法」第十條第一項，提請討論</a:t>
            </a:r>
            <a:r>
              <a:rPr lang="zh-TW" altLang="zh-TW" sz="2000" dirty="0" smtClean="0">
                <a:latin typeface="標楷體" panose="03000509000000000000" pitchFamily="65" charset="-120"/>
                <a:ea typeface="標楷體" panose="03000509000000000000" pitchFamily="65" charset="-120"/>
              </a:rPr>
              <a:t>。</a:t>
            </a:r>
            <a:endParaRPr lang="en-US" altLang="zh-TW" sz="2000" dirty="0"/>
          </a:p>
          <a:p>
            <a:pPr lvl="1" eaLnBrk="1" hangingPunct="1">
              <a:buFont typeface="Wingdings" panose="05000000000000000000" pitchFamily="2" charset="2"/>
              <a:buChar char="Ø"/>
            </a:pPr>
            <a:r>
              <a:rPr lang="zh-TW" altLang="en-US" sz="2000" dirty="0" smtClean="0">
                <a:ea typeface="標楷體" pitchFamily="65" charset="-120"/>
              </a:rPr>
              <a:t>提案單位：學務處</a:t>
            </a:r>
            <a:endParaRPr lang="en-US" altLang="zh-TW" sz="2000" dirty="0" smtClean="0">
              <a:ea typeface="標楷體" pitchFamily="65" charset="-120"/>
            </a:endParaRPr>
          </a:p>
          <a:p>
            <a:pPr lvl="1" eaLnBrk="1" hangingPunct="1">
              <a:buFont typeface="Wingdings" panose="05000000000000000000" pitchFamily="2" charset="2"/>
              <a:buChar char="Ø"/>
            </a:pPr>
            <a:r>
              <a:rPr lang="zh-TW" altLang="en-US" sz="2000" dirty="0" smtClean="0">
                <a:ea typeface="標楷體" pitchFamily="65" charset="-120"/>
              </a:rPr>
              <a:t>討論：</a:t>
            </a:r>
            <a:endParaRPr lang="en-US" altLang="zh-TW" sz="2000" dirty="0" smtClean="0">
              <a:ea typeface="標楷體" pitchFamily="65" charset="-120"/>
            </a:endParaRPr>
          </a:p>
          <a:p>
            <a:pPr lvl="2" eaLnBrk="1" hangingPunct="1">
              <a:buFont typeface="Wingdings" panose="05000000000000000000" pitchFamily="2" charset="2"/>
              <a:buChar char="u"/>
            </a:pPr>
            <a:r>
              <a:rPr lang="zh-TW" altLang="en-US" sz="2000" dirty="0">
                <a:ea typeface="標楷體" pitchFamily="65" charset="-120"/>
              </a:rPr>
              <a:t>原</a:t>
            </a:r>
            <a:r>
              <a:rPr lang="zh-TW" altLang="en-US" sz="2000" dirty="0" smtClean="0">
                <a:ea typeface="標楷體" pitchFamily="65" charset="-120"/>
              </a:rPr>
              <a:t>提案：</a:t>
            </a:r>
            <a:r>
              <a:rPr lang="zh-TW" altLang="zh-TW" sz="2000" dirty="0">
                <a:latin typeface="標楷體" panose="03000509000000000000" pitchFamily="65" charset="-120"/>
                <a:ea typeface="標楷體" panose="03000509000000000000" pitchFamily="65" charset="-120"/>
              </a:rPr>
              <a:t>第十條第一</a:t>
            </a:r>
            <a:r>
              <a:rPr lang="zh-TW" altLang="zh-TW" sz="2000" dirty="0" smtClean="0">
                <a:latin typeface="標楷體" panose="03000509000000000000" pitchFamily="65" charset="-120"/>
                <a:ea typeface="標楷體" panose="03000509000000000000" pitchFamily="65" charset="-120"/>
              </a:rPr>
              <a:t>項</a:t>
            </a:r>
            <a:r>
              <a:rPr lang="zh-TW" altLang="en-US" sz="2000" dirty="0" smtClean="0">
                <a:latin typeface="標楷體" panose="03000509000000000000" pitchFamily="65" charset="-120"/>
                <a:ea typeface="標楷體" panose="03000509000000000000" pitchFamily="65" charset="-120"/>
              </a:rPr>
              <a:t>「年滿</a:t>
            </a:r>
            <a:r>
              <a:rPr lang="en-US" altLang="zh-TW" sz="2000" dirty="0" smtClean="0">
                <a:latin typeface="標楷體" panose="03000509000000000000" pitchFamily="65" charset="-120"/>
                <a:ea typeface="標楷體" panose="03000509000000000000" pitchFamily="65" charset="-120"/>
              </a:rPr>
              <a:t>52</a:t>
            </a:r>
            <a:r>
              <a:rPr lang="zh-TW" altLang="en-US" sz="2000" dirty="0" smtClean="0">
                <a:latin typeface="標楷體" panose="03000509000000000000" pitchFamily="65" charset="-120"/>
                <a:ea typeface="標楷體" panose="03000509000000000000" pitchFamily="65" charset="-120"/>
              </a:rPr>
              <a:t>歲以上者」修訂為「年滿</a:t>
            </a:r>
            <a:r>
              <a:rPr lang="en-US" altLang="zh-TW" sz="2000" dirty="0" smtClean="0">
                <a:latin typeface="標楷體" panose="03000509000000000000" pitchFamily="65" charset="-120"/>
                <a:ea typeface="標楷體" panose="03000509000000000000" pitchFamily="65" charset="-120"/>
              </a:rPr>
              <a:t>55</a:t>
            </a:r>
            <a:r>
              <a:rPr lang="zh-TW" altLang="en-US" sz="2000" dirty="0" smtClean="0">
                <a:latin typeface="標楷體" panose="03000509000000000000" pitchFamily="65" charset="-120"/>
                <a:ea typeface="標楷體" panose="03000509000000000000" pitchFamily="65" charset="-120"/>
              </a:rPr>
              <a:t>歲以上者」。</a:t>
            </a:r>
            <a:endParaRPr lang="en-US" altLang="zh-TW" sz="2000" dirty="0" smtClean="0">
              <a:latin typeface="標楷體" panose="03000509000000000000" pitchFamily="65" charset="-120"/>
              <a:ea typeface="標楷體" panose="03000509000000000000" pitchFamily="65" charset="-120"/>
            </a:endParaRPr>
          </a:p>
          <a:p>
            <a:pPr lvl="2" eaLnBrk="1" hangingPunct="1">
              <a:buFont typeface="Wingdings" panose="05000000000000000000" pitchFamily="2" charset="2"/>
              <a:buChar char="u"/>
            </a:pPr>
            <a:r>
              <a:rPr lang="zh-TW" altLang="en-US" sz="2000" dirty="0">
                <a:latin typeface="標楷體" panose="03000509000000000000" pitchFamily="65" charset="-120"/>
                <a:ea typeface="標楷體" panose="03000509000000000000" pitchFamily="65" charset="-120"/>
              </a:rPr>
              <a:t>第一修正案</a:t>
            </a:r>
            <a:r>
              <a:rPr lang="zh-TW" altLang="en-US" sz="2000" dirty="0" smtClean="0">
                <a:latin typeface="標楷體" panose="03000509000000000000" pitchFamily="65" charset="-120"/>
                <a:ea typeface="標楷體" panose="03000509000000000000" pitchFamily="65" charset="-120"/>
              </a:rPr>
              <a:t>：</a:t>
            </a:r>
            <a:r>
              <a:rPr lang="zh-TW" altLang="zh-TW" sz="2000" dirty="0">
                <a:latin typeface="標楷體" panose="03000509000000000000" pitchFamily="65" charset="-120"/>
                <a:ea typeface="標楷體" panose="03000509000000000000" pitchFamily="65" charset="-120"/>
              </a:rPr>
              <a:t>第十條第一</a:t>
            </a:r>
            <a:r>
              <a:rPr lang="zh-TW" altLang="zh-TW" sz="2000" dirty="0" smtClean="0">
                <a:latin typeface="標楷體" panose="03000509000000000000" pitchFamily="65" charset="-120"/>
                <a:ea typeface="標楷體" panose="03000509000000000000" pitchFamily="65" charset="-120"/>
              </a:rPr>
              <a:t>項</a:t>
            </a:r>
            <a:r>
              <a:rPr lang="zh-TW" altLang="en-US" sz="2000" dirty="0" smtClean="0">
                <a:latin typeface="標楷體" panose="03000509000000000000" pitchFamily="65" charset="-120"/>
                <a:ea typeface="標楷體" panose="03000509000000000000" pitchFamily="65" charset="-120"/>
              </a:rPr>
              <a:t>年齡限制取消。</a:t>
            </a:r>
            <a:endParaRPr lang="en-US" altLang="zh-TW" sz="2000" dirty="0" smtClean="0">
              <a:latin typeface="標楷體" panose="03000509000000000000" pitchFamily="65" charset="-120"/>
              <a:ea typeface="標楷體" panose="03000509000000000000" pitchFamily="65" charset="-120"/>
            </a:endParaRPr>
          </a:p>
          <a:p>
            <a:pPr lvl="2" eaLnBrk="1" hangingPunct="1">
              <a:buFont typeface="Wingdings" panose="05000000000000000000" pitchFamily="2" charset="2"/>
              <a:buChar char="u"/>
            </a:pPr>
            <a:r>
              <a:rPr lang="zh-TW" altLang="en-US" sz="2000" dirty="0">
                <a:latin typeface="標楷體" panose="03000509000000000000" pitchFamily="65" charset="-120"/>
                <a:ea typeface="標楷體" panose="03000509000000000000" pitchFamily="65" charset="-120"/>
              </a:rPr>
              <a:t>第二</a:t>
            </a:r>
            <a:r>
              <a:rPr lang="zh-TW" altLang="en-US" sz="2000" dirty="0" smtClean="0">
                <a:latin typeface="標楷體" panose="03000509000000000000" pitchFamily="65" charset="-120"/>
                <a:ea typeface="標楷體" panose="03000509000000000000" pitchFamily="65" charset="-120"/>
              </a:rPr>
              <a:t>修正案：</a:t>
            </a:r>
            <a:r>
              <a:rPr lang="zh-TW" altLang="zh-TW" sz="2000" dirty="0">
                <a:latin typeface="標楷體" panose="03000509000000000000" pitchFamily="65" charset="-120"/>
                <a:ea typeface="標楷體" panose="03000509000000000000" pitchFamily="65" charset="-120"/>
              </a:rPr>
              <a:t>第十條第一</a:t>
            </a:r>
            <a:r>
              <a:rPr lang="zh-TW" altLang="zh-TW" sz="2000" dirty="0" smtClean="0">
                <a:latin typeface="標楷體" panose="03000509000000000000" pitchFamily="65" charset="-120"/>
                <a:ea typeface="標楷體" panose="03000509000000000000" pitchFamily="65" charset="-120"/>
              </a:rPr>
              <a:t>項</a:t>
            </a:r>
            <a:r>
              <a:rPr lang="zh-TW" altLang="en-US" sz="2000" dirty="0" smtClean="0">
                <a:latin typeface="標楷體" panose="03000509000000000000" pitchFamily="65" charset="-120"/>
                <a:ea typeface="標楷體" panose="03000509000000000000" pitchFamily="65" charset="-120"/>
              </a:rPr>
              <a:t>修訂為「年齡</a:t>
            </a:r>
            <a:r>
              <a:rPr lang="en-US" altLang="zh-TW" sz="2000" dirty="0" smtClean="0">
                <a:latin typeface="標楷體" panose="03000509000000000000" pitchFamily="65" charset="-120"/>
                <a:ea typeface="標楷體" panose="03000509000000000000" pitchFamily="65" charset="-120"/>
              </a:rPr>
              <a:t>52</a:t>
            </a:r>
            <a:r>
              <a:rPr lang="zh-TW" altLang="en-US" sz="2000" dirty="0" smtClean="0">
                <a:latin typeface="標楷體" panose="03000509000000000000" pitchFamily="65" charset="-120"/>
                <a:ea typeface="標楷體" panose="03000509000000000000" pitchFamily="65" charset="-120"/>
              </a:rPr>
              <a:t>歲，在本校服務滿</a:t>
            </a:r>
            <a:r>
              <a:rPr lang="en-US" altLang="zh-TW" sz="2000" dirty="0" smtClean="0">
                <a:latin typeface="標楷體" panose="03000509000000000000" pitchFamily="65" charset="-120"/>
                <a:ea typeface="標楷體" panose="03000509000000000000" pitchFamily="65" charset="-120"/>
              </a:rPr>
              <a:t>15</a:t>
            </a:r>
            <a:r>
              <a:rPr lang="zh-TW" altLang="en-US" sz="2000" dirty="0" smtClean="0">
                <a:latin typeface="標楷體" panose="03000509000000000000" pitchFamily="65" charset="-120"/>
                <a:ea typeface="標楷體" panose="03000509000000000000" pitchFamily="65" charset="-120"/>
              </a:rPr>
              <a:t>年，且當導師滿</a:t>
            </a:r>
            <a:r>
              <a:rPr lang="en-US" altLang="zh-TW" sz="2000" dirty="0" smtClean="0">
                <a:latin typeface="標楷體" panose="03000509000000000000" pitchFamily="65" charset="-120"/>
                <a:ea typeface="標楷體" panose="03000509000000000000" pitchFamily="65" charset="-120"/>
              </a:rPr>
              <a:t>12</a:t>
            </a:r>
            <a:r>
              <a:rPr lang="zh-TW" altLang="en-US" sz="2000" dirty="0" smtClean="0">
                <a:latin typeface="標楷體" panose="03000509000000000000" pitchFamily="65" charset="-120"/>
                <a:ea typeface="標楷體" panose="03000509000000000000" pitchFamily="65" charset="-120"/>
              </a:rPr>
              <a:t>年者」</a:t>
            </a:r>
            <a:endParaRPr lang="en-US" altLang="zh-TW" sz="2000" dirty="0" smtClean="0">
              <a:ea typeface="標楷體" pitchFamily="65" charset="-120"/>
            </a:endParaRPr>
          </a:p>
          <a:p>
            <a:pPr lvl="1" eaLnBrk="1" hangingPunct="1">
              <a:buFont typeface="Wingdings" panose="05000000000000000000" pitchFamily="2" charset="2"/>
              <a:buChar char="Ø"/>
            </a:pPr>
            <a:r>
              <a:rPr lang="zh-TW" altLang="en-US" sz="2000" dirty="0" smtClean="0">
                <a:ea typeface="標楷體" pitchFamily="65" charset="-120"/>
              </a:rPr>
              <a:t>決議：第一修正案通過</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6</a:t>
            </a:fld>
            <a:endParaRPr lang="en-US" altLang="zh-TW" smtClean="0">
              <a:solidFill>
                <a:srgbClr val="000000"/>
              </a:solidFill>
            </a:endParaRPr>
          </a:p>
        </p:txBody>
      </p:sp>
    </p:spTree>
    <p:extLst>
      <p:ext uri="{BB962C8B-B14F-4D97-AF65-F5344CB8AC3E}">
        <p14:creationId xmlns:p14="http://schemas.microsoft.com/office/powerpoint/2010/main" val="4216153624"/>
      </p:ext>
    </p:extLst>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4400" y="549275"/>
            <a:ext cx="8229600" cy="1143000"/>
          </a:xfrm>
        </p:spPr>
        <p:txBody>
          <a:bodyPr/>
          <a:lstStyle/>
          <a:p>
            <a:pPr eaLnBrk="1" hangingPunct="1"/>
            <a:r>
              <a:rPr lang="zh-TW" altLang="en-US" b="1" dirty="0" smtClean="0">
                <a:solidFill>
                  <a:srgbClr val="0000CC"/>
                </a:solidFill>
                <a:ea typeface="華康隸書體W5(P)" pitchFamily="66" charset="-120"/>
              </a:rPr>
              <a:t>校務會議決議說明 </a:t>
            </a:r>
            <a:r>
              <a:rPr lang="en-US" altLang="zh-TW" sz="2000" dirty="0" smtClean="0">
                <a:solidFill>
                  <a:srgbClr val="0000CC"/>
                </a:solidFill>
                <a:ea typeface="華康隸書體W5(P)" pitchFamily="66" charset="-120"/>
              </a:rPr>
              <a:t>105.1.12</a:t>
            </a:r>
            <a:endParaRPr lang="zh-TW" altLang="en-US" sz="2000" dirty="0" smtClean="0">
              <a:solidFill>
                <a:srgbClr val="0000CC"/>
              </a:solidFill>
              <a:ea typeface="華康隸書體W5(P)" pitchFamily="66" charset="-120"/>
            </a:endParaRPr>
          </a:p>
        </p:txBody>
      </p:sp>
      <p:sp>
        <p:nvSpPr>
          <p:cNvPr id="14339" name="Rectangle 3"/>
          <p:cNvSpPr>
            <a:spLocks noGrp="1" noChangeArrowheads="1"/>
          </p:cNvSpPr>
          <p:nvPr>
            <p:ph type="body" idx="1"/>
          </p:nvPr>
        </p:nvSpPr>
        <p:spPr>
          <a:xfrm>
            <a:off x="785813" y="1916113"/>
            <a:ext cx="7858125" cy="4525962"/>
          </a:xfrm>
        </p:spPr>
        <p:txBody>
          <a:bodyPr/>
          <a:lstStyle/>
          <a:p>
            <a:pPr eaLnBrk="1" hangingPunct="1">
              <a:spcAft>
                <a:spcPts val="1200"/>
              </a:spcAft>
            </a:pPr>
            <a:r>
              <a:rPr lang="zh-TW" altLang="en-US" sz="3600" b="1" u="sng" dirty="0" smtClean="0">
                <a:ea typeface="標楷體" pitchFamily="65" charset="-120"/>
              </a:rPr>
              <a:t>提案六</a:t>
            </a:r>
            <a:endParaRPr lang="en-US" altLang="zh-TW" sz="3600" b="1" u="sng" dirty="0">
              <a:ea typeface="標楷體" pitchFamily="65" charset="-120"/>
            </a:endParaRPr>
          </a:p>
          <a:p>
            <a:pPr lvl="1" eaLnBrk="1" hangingPunct="1">
              <a:buFont typeface="Wingdings" panose="05000000000000000000" pitchFamily="2" charset="2"/>
              <a:buChar char="Ø"/>
            </a:pPr>
            <a:r>
              <a:rPr lang="zh-TW" altLang="zh-TW" sz="3200" dirty="0" smtClean="0">
                <a:latin typeface="標楷體" panose="03000509000000000000" pitchFamily="65" charset="-120"/>
                <a:ea typeface="標楷體" panose="03000509000000000000" pitchFamily="65" charset="-120"/>
              </a:rPr>
              <a:t>案由：</a:t>
            </a:r>
            <a:r>
              <a:rPr lang="zh-TW" altLang="zh-TW" sz="3200" dirty="0">
                <a:latin typeface="標楷體" panose="03000509000000000000" pitchFamily="65" charset="-120"/>
                <a:ea typeface="標楷體" panose="03000509000000000000" pitchFamily="65" charset="-120"/>
              </a:rPr>
              <a:t>為修訂「臺北市立北投國民中學代理導師選任實施要點」參、基本規範之第一項條文，提請討論</a:t>
            </a:r>
            <a:r>
              <a:rPr lang="zh-TW" altLang="zh-TW" sz="3200" dirty="0" smtClean="0"/>
              <a:t>。</a:t>
            </a:r>
            <a:endParaRPr lang="en-US" altLang="zh-TW" sz="3200" dirty="0"/>
          </a:p>
          <a:p>
            <a:pPr lvl="1" eaLnBrk="1" hangingPunct="1">
              <a:buFont typeface="Wingdings" panose="05000000000000000000" pitchFamily="2" charset="2"/>
              <a:buChar char="Ø"/>
            </a:pPr>
            <a:r>
              <a:rPr lang="zh-TW" altLang="en-US" sz="3200" dirty="0" smtClean="0">
                <a:ea typeface="標楷體" pitchFamily="65" charset="-120"/>
              </a:rPr>
              <a:t>提案單位：學務處</a:t>
            </a:r>
            <a:endParaRPr lang="en-US" altLang="zh-TW" sz="3200" dirty="0" smtClean="0">
              <a:ea typeface="標楷體" pitchFamily="65" charset="-120"/>
            </a:endParaRPr>
          </a:p>
          <a:p>
            <a:pPr lvl="1" eaLnBrk="1" hangingPunct="1">
              <a:buFont typeface="Wingdings" panose="05000000000000000000" pitchFamily="2" charset="2"/>
              <a:buChar char="Ø"/>
            </a:pPr>
            <a:r>
              <a:rPr lang="zh-TW" altLang="en-US" sz="3200" dirty="0" smtClean="0">
                <a:ea typeface="標楷體" pitchFamily="65" charset="-120"/>
              </a:rPr>
              <a:t>決議：本案擱置。</a:t>
            </a:r>
          </a:p>
        </p:txBody>
      </p:sp>
      <p:sp>
        <p:nvSpPr>
          <p:cNvPr id="14340" name="投影片編號版面配置區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新細明體" pitchFamily="18" charset="-120"/>
              </a:defRPr>
            </a:lvl1pPr>
            <a:lvl2pPr marL="742950" indent="-285750" eaLnBrk="0" hangingPunct="0">
              <a:defRPr kumimoji="1">
                <a:solidFill>
                  <a:schemeClr val="tx1"/>
                </a:solidFill>
                <a:latin typeface="Arial" pitchFamily="34" charset="0"/>
                <a:ea typeface="新細明體" pitchFamily="18" charset="-120"/>
              </a:defRPr>
            </a:lvl2pPr>
            <a:lvl3pPr marL="1143000" indent="-228600" eaLnBrk="0" hangingPunct="0">
              <a:defRPr kumimoji="1">
                <a:solidFill>
                  <a:schemeClr val="tx1"/>
                </a:solidFill>
                <a:latin typeface="Arial" pitchFamily="34" charset="0"/>
                <a:ea typeface="新細明體" pitchFamily="18" charset="-120"/>
              </a:defRPr>
            </a:lvl3pPr>
            <a:lvl4pPr marL="1600200" indent="-228600" eaLnBrk="0" hangingPunct="0">
              <a:defRPr kumimoji="1">
                <a:solidFill>
                  <a:schemeClr val="tx1"/>
                </a:solidFill>
                <a:latin typeface="Arial" pitchFamily="34" charset="0"/>
                <a:ea typeface="新細明體" pitchFamily="18" charset="-120"/>
              </a:defRPr>
            </a:lvl4pPr>
            <a:lvl5pPr marL="2057400" indent="-228600" eaLnBrk="0" hangingPunct="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E0A4A3D3-97ED-40F4-A968-D64641E7938A}" type="slidenum">
              <a:rPr lang="en-US" altLang="zh-TW" smtClean="0">
                <a:solidFill>
                  <a:srgbClr val="000000"/>
                </a:solidFill>
              </a:rPr>
              <a:pPr eaLnBrk="1" hangingPunct="1"/>
              <a:t>7</a:t>
            </a:fld>
            <a:endParaRPr lang="en-US" altLang="zh-TW" smtClean="0">
              <a:solidFill>
                <a:srgbClr val="000000"/>
              </a:solidFill>
            </a:endParaRPr>
          </a:p>
        </p:txBody>
      </p:sp>
    </p:spTree>
    <p:extLst>
      <p:ext uri="{BB962C8B-B14F-4D97-AF65-F5344CB8AC3E}">
        <p14:creationId xmlns:p14="http://schemas.microsoft.com/office/powerpoint/2010/main" val="3159430790"/>
      </p:ext>
    </p:extLst>
  </p:cSld>
  <p:clrMapOvr>
    <a:masterClrMapping/>
  </p:clrMapOvr>
  <p:transition spd="slow">
    <p:circle/>
  </p:transition>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331</Words>
  <Application>Microsoft Office PowerPoint</Application>
  <PresentationFormat>如螢幕大小 (4:3)</PresentationFormat>
  <Paragraphs>43</Paragraphs>
  <Slides>7</Slides>
  <Notes>0</Notes>
  <HiddenSlides>0</HiddenSlides>
  <MMClips>0</MMClips>
  <ScaleCrop>false</ScaleCrop>
  <HeadingPairs>
    <vt:vector size="6" baseType="variant">
      <vt:variant>
        <vt:lpstr>使用字型</vt:lpstr>
      </vt:variant>
      <vt:variant>
        <vt:i4>6</vt:i4>
      </vt:variant>
      <vt:variant>
        <vt:lpstr>佈景主題</vt:lpstr>
      </vt:variant>
      <vt:variant>
        <vt:i4>2</vt:i4>
      </vt:variant>
      <vt:variant>
        <vt:lpstr>投影片標題</vt:lpstr>
      </vt:variant>
      <vt:variant>
        <vt:i4>7</vt:i4>
      </vt:variant>
    </vt:vector>
  </HeadingPairs>
  <TitlesOfParts>
    <vt:vector size="15" baseType="lpstr">
      <vt:lpstr>華康隸書體W5(P)</vt:lpstr>
      <vt:lpstr>新細明體</vt:lpstr>
      <vt:lpstr>標楷體</vt:lpstr>
      <vt:lpstr>Arial</vt:lpstr>
      <vt:lpstr>Times New Roman</vt:lpstr>
      <vt:lpstr>Wingdings</vt:lpstr>
      <vt:lpstr>預設簡報設計</vt:lpstr>
      <vt:lpstr>1_預設簡報設計</vt:lpstr>
      <vt:lpstr>北投國中104學年度第一學期期末校務說明會</vt:lpstr>
      <vt:lpstr>校務會議決議說明 105.1.12</vt:lpstr>
      <vt:lpstr>校務會議決議說明 105.1.12</vt:lpstr>
      <vt:lpstr>校務會議決議說明 105.1.12</vt:lpstr>
      <vt:lpstr>校務會議決議說明 105.1.12</vt:lpstr>
      <vt:lpstr>校務會議決議說明 105.1.12</vt:lpstr>
      <vt:lpstr>校務會議決議說明 105.1.12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北投國中104學年度第一學期期末校務說明會</dc:title>
  <dc:creator>user</dc:creator>
  <cp:lastModifiedBy>user</cp:lastModifiedBy>
  <cp:revision>1</cp:revision>
  <dcterms:created xsi:type="dcterms:W3CDTF">2016-11-23T01:53:01Z</dcterms:created>
  <dcterms:modified xsi:type="dcterms:W3CDTF">2016-11-23T03:46:14Z</dcterms:modified>
</cp:coreProperties>
</file>