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9"/>
  </p:notesMasterIdLst>
  <p:sldIdLst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02A1D-17E5-479A-BF68-E7173B9BB9AD}" type="datetimeFigureOut">
              <a:rPr lang="zh-TW" altLang="en-US" smtClean="0"/>
              <a:t>2016/11/23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39EC6-0B68-42FB-AC7C-D06AFBAB0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42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6600" y="4344058"/>
            <a:ext cx="5486399" cy="41146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28099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686600" y="4344058"/>
            <a:ext cx="5486399" cy="41146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8938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xfrm>
            <a:off x="686600" y="4344058"/>
            <a:ext cx="5486399" cy="41146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33548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86600" y="4344058"/>
            <a:ext cx="5486399" cy="41146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3" name="Shape 3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42805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>
            <a:spLocks noGrp="1"/>
          </p:cNvSpPr>
          <p:nvPr>
            <p:ph type="body" idx="1"/>
          </p:nvPr>
        </p:nvSpPr>
        <p:spPr>
          <a:xfrm>
            <a:off x="686600" y="4344058"/>
            <a:ext cx="5486399" cy="41146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0" name="Shape 4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08006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6600" y="4344058"/>
            <a:ext cx="5486399" cy="411465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9093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8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6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60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章節標題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3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01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00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36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04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46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37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6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6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95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61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50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49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章節標題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5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5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9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7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0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6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sz="1400" kern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sz="1400" kern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 sz="14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4" name="Shape 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98820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sz="1400" kern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sz="1400" kern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-US" sz="14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4" name="Shape 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865137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 idx="4294967295"/>
          </p:nvPr>
        </p:nvSpPr>
        <p:spPr>
          <a:xfrm>
            <a:off x="395287" y="1412875"/>
            <a:ext cx="8353425" cy="2808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800" b="1" i="0" u="none" strike="noStrike" cap="none" baseline="0" dirty="0">
                <a:solidFill>
                  <a:srgbClr val="0000CC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sym typeface="Arial"/>
              </a:rPr>
              <a:t>臺北市立北投國中104學年度第一學期校務工作說明會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4294967295"/>
          </p:nvPr>
        </p:nvSpPr>
        <p:spPr>
          <a:xfrm>
            <a:off x="539750" y="4437062"/>
            <a:ext cx="8229600" cy="82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ct val="25000"/>
              <a:buFont typeface="Arial"/>
              <a:buNone/>
            </a:pPr>
            <a:r>
              <a:rPr lang="en-US" sz="3200" b="1" i="0" u="none" strike="noStrike" cap="none" baseline="0" dirty="0" smtClean="0">
                <a:solidFill>
                  <a:srgbClr val="990099"/>
                </a:solidFill>
                <a:latin typeface="華康細圓體" panose="020F0309000000000000" pitchFamily="49" charset="-120"/>
                <a:ea typeface="華康細圓體" panose="020F0309000000000000" pitchFamily="49" charset="-120"/>
                <a:sym typeface="Arial"/>
              </a:rPr>
              <a:t>104.8.28</a:t>
            </a:r>
            <a:endParaRPr lang="en-US" sz="3200" b="1" i="0" u="none" strike="noStrike" cap="none" baseline="0" dirty="0">
              <a:solidFill>
                <a:srgbClr val="990099"/>
              </a:solidFill>
              <a:latin typeface="華康細圓體" panose="020F0309000000000000" pitchFamily="49" charset="-120"/>
              <a:ea typeface="華康細圓體" panose="020F0309000000000000" pitchFamily="49" charset="-120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1</a:t>
            </a:fld>
            <a:endParaRPr lang="en-US" sz="1400" kern="0" dirty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6478100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xfrm>
            <a:off x="539750" y="5492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8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學務處</a:t>
            </a:r>
            <a:r>
              <a:rPr lang="en-US" sz="4800" b="1" i="0" u="none" strike="noStrike" cap="none" baseline="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—</a:t>
            </a:r>
            <a:r>
              <a:rPr lang="en-US" sz="48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宣導事項</a:t>
            </a:r>
            <a:endParaRPr lang="en-US" sz="4800" b="1" i="0" u="none" strike="noStrike" cap="none" baseline="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</p:txBody>
      </p:sp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468312" y="1916111"/>
            <a:ext cx="8229600" cy="3484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7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.正向管教宣導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處罰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：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    指教師於教育過程中，</a:t>
            </a:r>
            <a:r>
              <a:rPr lang="en-US" sz="2000" b="0" i="0" u="none" strike="noStrike" cap="none" baseline="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為減少學生不當或違規行為，對學生所實施之各種不利處置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，包括合法妥當以及違法或不當之處置；違法之處罰包括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體罰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、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誹謗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、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公然侮辱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、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恐嚇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及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身心虐待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等。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體罰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：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   </a:t>
            </a:r>
            <a:r>
              <a:rPr lang="en-US" sz="2000" b="0" i="0" u="none" strike="noStrike" cap="none" baseline="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指教師於教育過程中，基於處罰之目的，親自、責令學生自己或第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 </a:t>
            </a:r>
            <a:r>
              <a:rPr lang="en-US" sz="2000" b="0" i="0" u="none" strike="noStrike" cap="none" baseline="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三者對學生身體施加強制力，或責令學生採取特定身體動作，使學生</a:t>
            </a:r>
            <a:endParaRPr lang="en-US" sz="2000" b="0" i="0" u="none" strike="noStrike" cap="none" baseline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 </a:t>
            </a:r>
            <a:r>
              <a:rPr lang="en-US" sz="2000" b="0" i="0" u="none" strike="noStrike" cap="none" baseline="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身體客觀上受到痛苦或身心受到侵害之行為</a:t>
            </a:r>
            <a:r>
              <a:rPr lang="en-US" sz="2000" b="0" i="0" u="none" strike="noStrike" cap="non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Shape 375"/>
          <p:cNvSpPr txBox="1"/>
          <p:nvPr/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2</a:t>
            </a:fld>
            <a:endParaRPr lang="en-US" sz="14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3241144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學務處</a:t>
            </a:r>
            <a:r>
              <a:rPr lang="en-US" sz="4400" b="1" i="0" u="none" strike="noStrike" cap="none" baseline="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—</a:t>
            </a: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宣導事項</a:t>
            </a:r>
            <a:endParaRPr lang="en-US" sz="4400" b="1" i="0" u="none" strike="noStrike" cap="none" baseline="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</p:txBody>
      </p:sp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457200" y="1196975"/>
            <a:ext cx="8229600" cy="4929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1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教師違法處罰措施參考表</a:t>
            </a:r>
            <a:endParaRPr lang="en-US" sz="2800" b="1" i="0" u="none" strike="noStrike" cap="none" baseline="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82" name="Shape 382"/>
          <p:cNvGraphicFramePr/>
          <p:nvPr>
            <p:extLst>
              <p:ext uri="{D42A27DB-BD31-4B8C-83A1-F6EECF244321}">
                <p14:modId xmlns:p14="http://schemas.microsoft.com/office/powerpoint/2010/main" val="3553506343"/>
              </p:ext>
            </p:extLst>
          </p:nvPr>
        </p:nvGraphicFramePr>
        <p:xfrm>
          <a:off x="766773" y="2147513"/>
          <a:ext cx="7920025" cy="433583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024175"/>
                <a:gridCol w="4895850"/>
              </a:tblGrid>
              <a:tr h="458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違法處罰之類型</a:t>
                      </a:r>
                      <a:endParaRPr lang="en-US" sz="2400" b="0" i="0" u="none" strike="noStrike" cap="none" baseline="0" dirty="0">
                        <a:solidFill>
                          <a:srgbClr val="0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b="0" i="0" u="none" strike="noStrike" cap="none" baseline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違法處罰之行為態樣例示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15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教師親自</a:t>
                      </a:r>
                      <a:r>
                        <a:rPr lang="en-US" sz="24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對學生身體施加強制力</a:t>
                      </a:r>
                      <a:r>
                        <a:rPr lang="en-US" sz="2400" b="0" i="0" u="none" strike="noStrike" cap="none" baseline="0" dirty="0" err="1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之</a:t>
                      </a:r>
                      <a:r>
                        <a:rPr lang="en-US" sz="2400" b="0" i="0" u="none" strike="noStrike" cap="none" baseline="0" dirty="0" err="1">
                          <a:solidFill>
                            <a:schemeClr val="lt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體罰</a:t>
                      </a:r>
                      <a:endParaRPr lang="en-US" sz="2400" b="0" i="0" u="none" strike="noStrike" cap="none" baseline="0" dirty="0">
                        <a:solidFill>
                          <a:schemeClr val="lt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b="0" i="0" u="none" strike="noStrike" cap="none" baseline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例如毆打、鞭打、打耳光、打手心、打臀部或</a:t>
                      </a:r>
                      <a:r>
                        <a:rPr lang="en-US" sz="2400" b="0" i="0" u="none" strike="noStrike" cap="none" baseline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責打身體</a:t>
                      </a:r>
                      <a:r>
                        <a:rPr lang="en-US" sz="2400" b="0" i="0" u="none" strike="noStrike" cap="none" baseline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其他部位等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</a:tr>
              <a:tr h="9290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b="0" i="0" u="none" strike="noStrike" cap="none" baseline="0" dirty="0" err="1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教師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責令學生自己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或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第三者對學生身體施加強制力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之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chemeClr val="lt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體罰</a:t>
                      </a:r>
                      <a:endParaRPr sz="2000" b="0" i="0" u="none" strike="noStrike" cap="none" baseline="0" dirty="0">
                        <a:solidFill>
                          <a:schemeClr val="lt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例如命學生自打耳光或互打耳光等</a:t>
                      </a:r>
                      <a:endParaRPr lang="en-US" sz="2400" b="0" i="0" u="none" strike="noStrike" cap="none" baseline="0" dirty="0">
                        <a:solidFill>
                          <a:srgbClr val="0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400" b="0" i="0" u="none" strike="noStrike" cap="none" baseline="0" dirty="0">
                        <a:solidFill>
                          <a:srgbClr val="0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b="0" i="0" u="none" strike="noStrike" cap="none" baseline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責令學生採取特定身體動作</a:t>
                      </a:r>
                      <a:r>
                        <a:rPr lang="en-US" sz="2400" b="0" i="0" u="none" strike="noStrike" cap="none" baseline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之</a:t>
                      </a:r>
                      <a:r>
                        <a:rPr lang="en-US" sz="2400" b="0" i="0" u="none" strike="noStrike" cap="none" baseline="0">
                          <a:solidFill>
                            <a:schemeClr val="lt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體罰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例如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交互蹲跳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半蹲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罰跪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蛙跳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、兔跳、學鴨子走路、提水桶過肩、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單腳支撐地面或其他類似之身體動作等</a:t>
                      </a:r>
                      <a:endParaRPr sz="2000" b="0" i="0" u="none" strike="noStrike" cap="none" baseline="0" dirty="0">
                        <a:solidFill>
                          <a:srgbClr val="0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b="0" i="0" u="none" strike="noStrike" cap="none" baseline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體罰以外之違法</a:t>
                      </a:r>
                      <a:r>
                        <a:rPr lang="en-US" sz="2400" b="0" i="0" u="none" strike="noStrike" cap="none" baseline="0">
                          <a:solidFill>
                            <a:srgbClr val="FFFF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處罰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400" b="0" i="0" u="none" strike="noStrike" cap="none" baseline="0">
                        <a:solidFill>
                          <a:srgbClr val="FFFF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例如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誹謗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公然侮辱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恐嚇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身心虐待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罰款</a:t>
                      </a:r>
                      <a:r>
                        <a:rPr lang="en-US" sz="2000" b="0" i="0" u="none" strike="noStrike" cap="none" baseline="0" dirty="0" err="1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非暫時保管之沒收</a:t>
                      </a:r>
                      <a:r>
                        <a:rPr lang="en-US" sz="2000" b="0" i="0" u="none" strike="noStrike" cap="none" baseline="0" dirty="0" err="1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或沒入學生物品等</a:t>
                      </a:r>
                      <a:endParaRPr sz="2000" b="0" i="0" u="none" strike="noStrike" cap="none" baseline="0" dirty="0">
                        <a:solidFill>
                          <a:srgbClr val="0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</a:tr>
            </a:tbl>
          </a:graphicData>
        </a:graphic>
      </p:graphicFrame>
      <p:sp>
        <p:nvSpPr>
          <p:cNvPr id="383" name="Shape 383"/>
          <p:cNvSpPr txBox="1"/>
          <p:nvPr/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3</a:t>
            </a:fld>
            <a:endParaRPr lang="en-US" sz="14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98300583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>
            <a:spLocks noGrp="1"/>
          </p:cNvSpPr>
          <p:nvPr>
            <p:ph type="title"/>
          </p:nvPr>
        </p:nvSpPr>
        <p:spPr>
          <a:xfrm>
            <a:off x="468312" y="404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學務處</a:t>
            </a:r>
            <a:r>
              <a:rPr lang="en-US" sz="4400" b="1" i="0" u="none" strike="noStrike" cap="none" baseline="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—</a:t>
            </a: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宣導事項</a:t>
            </a:r>
            <a:endParaRPr lang="en-US" sz="4400" b="1" i="0" u="none" strike="noStrike" cap="none" baseline="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</p:txBody>
      </p:sp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正向管教措施與作為：零體罰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一、口頭糾正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二、調整座位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三、要求口頭道歉或書面自省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四、通知監護人，協請處理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五、要求完成未完之工作、作業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六、適當增加作業或工作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七、要求課餘從事可達成管教目的之公共服務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  (</a:t>
            </a: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破壞環境整潔，罰打掃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八、取消參加正式課程以外的活動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Shape 390"/>
          <p:cNvSpPr txBox="1"/>
          <p:nvPr/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4</a:t>
            </a:fld>
            <a:endParaRPr lang="en-US" sz="14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0910813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title"/>
          </p:nvPr>
        </p:nvSpPr>
        <p:spPr>
          <a:xfrm>
            <a:off x="468312" y="404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學務處</a:t>
            </a:r>
            <a:r>
              <a:rPr lang="en-US" sz="4400" b="1" i="0" u="none" strike="noStrike" cap="none" baseline="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—</a:t>
            </a: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宣導事項</a:t>
            </a:r>
            <a:endParaRPr lang="en-US" sz="4400" b="1" i="0" u="none" strike="noStrike" cap="none" baseline="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</p:txBody>
      </p:sp>
      <p:sp>
        <p:nvSpPr>
          <p:cNvPr id="396" name="Shape 396"/>
          <p:cNvSpPr txBox="1">
            <a:spLocks noGrp="1"/>
          </p:cNvSpPr>
          <p:nvPr>
            <p:ph type="body" idx="1"/>
          </p:nvPr>
        </p:nvSpPr>
        <p:spPr>
          <a:xfrm>
            <a:off x="440717" y="1719264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九、經監護人同意時，留置學生參加課後輔導或輔導課程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十、要求罰站反省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。(每次不超過一堂課，每日不超過2小時)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十一、在教學場所一角落，暫時讓學生保持適當距離，以2節課為限。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十二、依學生獎懲要點之規定予以書面懲處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註：學生反映經判斷或發現學生身體有不適，應給調整處罰方式，或暫停處罰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Shape 397"/>
          <p:cNvSpPr txBox="1"/>
          <p:nvPr/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5</a:t>
            </a:fld>
            <a:endParaRPr lang="en-US" sz="14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42171638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title"/>
          </p:nvPr>
        </p:nvSpPr>
        <p:spPr>
          <a:xfrm>
            <a:off x="468312" y="5492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學務處</a:t>
            </a:r>
            <a:r>
              <a:rPr lang="en-US" sz="4400" b="1" i="0" u="none" strike="noStrike" cap="none" baseline="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—</a:t>
            </a:r>
            <a:r>
              <a:rPr lang="en-US" sz="4400" b="1" i="0" u="none" strike="noStrike" cap="none" baseline="0" dirty="0" err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宣導事項</a:t>
            </a:r>
            <a:endParaRPr lang="en-US" sz="4400" b="1" i="0" u="none" strike="noStrike" cap="none" baseline="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</p:txBody>
      </p:sp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＊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導師請假，假單請先送學務處。若已預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知會請假請事先完成請假手續，以利安排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  </a:t>
            </a:r>
            <a:b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</a:b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代導師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。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＊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感謝各位導師辛苦照顧班上孩子，也謝謝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 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各位專任老師代理導師職務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/>
              </a:rPr>
              <a:t>！</a:t>
            </a:r>
          </a:p>
          <a:p>
            <a:pPr marL="0" marR="0" lvl="0" indent="203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203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Shape 404"/>
          <p:cNvSpPr txBox="1"/>
          <p:nvPr/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6</a:t>
            </a:fld>
            <a:endParaRPr lang="en-US" sz="14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405" name="Shape 4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54687" y="4941887"/>
            <a:ext cx="3003550" cy="1582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7542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如螢幕大小 (4:3)</PresentationFormat>
  <Paragraphs>53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華康細圓體</vt:lpstr>
      <vt:lpstr>新細明體</vt:lpstr>
      <vt:lpstr>標楷體</vt:lpstr>
      <vt:lpstr>Arial</vt:lpstr>
      <vt:lpstr>Calibri</vt:lpstr>
      <vt:lpstr>預設簡報設計</vt:lpstr>
      <vt:lpstr>1_預設簡報設計</vt:lpstr>
      <vt:lpstr>臺北市立北投國中104學年度第一學期校務工作說明會</vt:lpstr>
      <vt:lpstr>學務處—宣導事項</vt:lpstr>
      <vt:lpstr>學務處—宣導事項</vt:lpstr>
      <vt:lpstr>學務處—宣導事項</vt:lpstr>
      <vt:lpstr>學務處—宣導事項</vt:lpstr>
      <vt:lpstr>學務處—宣導事項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臺北市立北投國中104學年度第一學期校務工作說明會</dc:title>
  <dc:creator>user</dc:creator>
  <cp:lastModifiedBy>user</cp:lastModifiedBy>
  <cp:revision>1</cp:revision>
  <dcterms:created xsi:type="dcterms:W3CDTF">2016-11-23T01:16:58Z</dcterms:created>
  <dcterms:modified xsi:type="dcterms:W3CDTF">2016-11-23T03:45:40Z</dcterms:modified>
</cp:coreProperties>
</file>